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4" r:id="rId3"/>
    <p:sldId id="262" r:id="rId4"/>
    <p:sldId id="261" r:id="rId5"/>
    <p:sldId id="263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41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462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4F758-72BA-454F-91EB-C0EDECE88DF6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431800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3842088"/>
            <a:ext cx="5438140" cy="58821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32529-E92A-4BAB-87FA-D8FCEAF3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5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25938" y="204788"/>
            <a:ext cx="2420937" cy="136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8093" y="1188851"/>
            <a:ext cx="5761696" cy="938477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E38FE-75BF-4DC1-9D27-CF2AC5D0CB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02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32529-E92A-4BAB-87FA-D8FCEAF322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5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32529-E92A-4BAB-87FA-D8FCEAF322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7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D32529-E92A-4BAB-87FA-D8FCEAF322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3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D481-6AA6-4B7E-9BC3-4C76921A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522419"/>
            <a:ext cx="8839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01C3A-1396-4298-BE09-EEA791AA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4002094"/>
            <a:ext cx="8839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C8508-9D4F-4A7C-91B7-D6763E72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11B8-BE40-4464-ACFD-77E92CFC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5DF781-99E8-454F-A0D5-244D6EC64A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2200" y="138097"/>
            <a:ext cx="1849192" cy="9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9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0DA4-E6C8-443A-B822-4F4D0F9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E6B01-C68B-47D9-9ACF-386E3766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160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7F973-ABD0-41BA-90D1-C25B0CC9D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5521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79E5A-688A-45B4-8354-17E0EA8A6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160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370C0-9063-4ED0-8577-DC33BCD96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5521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B3EFE-8144-4152-AE5A-89D99BC3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F7ECD-F64E-410D-BF8F-C06021B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E287D-5419-42FC-8A43-6BA86974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E28E7-7167-43E7-B54E-1AED41A4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245B7-DD24-43FB-9556-73219797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399A3C-C08B-463A-B581-0D2F5C6330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87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E287D-5419-42FC-8A43-6BA86974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E28E7-7167-43E7-B54E-1AED41A4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245B7-DD24-43FB-9556-73219797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2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87A7F-2DB2-468B-B6E5-15D2B87B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F102-A604-4449-9D2D-5E3E82D0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B06F19-99C1-430A-8C20-C66892FBB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7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87A7F-2DB2-468B-B6E5-15D2B87B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0F102-A604-4449-9D2D-5E3E82D0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4D481-6AA6-4B7E-9BC3-4C76921AD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522419"/>
            <a:ext cx="8839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01C3A-1396-4298-BE09-EEA791AA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4002094"/>
            <a:ext cx="88392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C8508-9D4F-4A7C-91B7-D6763E728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11B8-BE40-4464-ACFD-77E92CFC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4EBB-0D58-4C88-A56A-42A5F3C4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0D95-9EFF-4D4D-894F-63167628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427D-F935-47D4-98E0-C563BF57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2DA7C-9501-4E6E-B592-6B578AFE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E77D0F-92BA-4E7C-B856-73914D38BA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9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4EBB-0D58-4C88-A56A-42A5F3C4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50D95-9EFF-4D4D-894F-63167628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427D-F935-47D4-98E0-C563BF570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2DA7C-9501-4E6E-B592-6B578AFE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7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0AD5-5C36-457A-9B1C-C79E84CC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21ED5-2C8E-4782-BA06-1CBA54B6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22F1-23CB-43FE-83CA-A01990A9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CCF4-6992-4790-A5EE-726870CE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BDA6CF-9A8C-4636-BF1B-DAF402604D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0630" y="138097"/>
            <a:ext cx="1852332" cy="92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64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0AD5-5C36-457A-9B1C-C79E84CC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21ED5-2C8E-4782-BA06-1CBA54B6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22F1-23CB-43FE-83CA-A01990A9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CCF4-6992-4790-A5EE-726870CED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5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C84B-E8F8-4168-88F4-68842C9F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CDB05-3B4C-4855-88DC-202591E6B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2CCE8-EEF3-489E-A770-29395C7AE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F20CC-5590-4977-98C6-8797092E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4066C-E5AB-48E8-A840-EBA2CFA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8CA613-BBC5-4398-A088-46B9299870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71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no 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C84B-E8F8-4168-88F4-68842C9F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CDB05-3B4C-4855-88DC-202591E6B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2CCE8-EEF3-489E-A770-29395C7AE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543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F20CC-5590-4977-98C6-8797092E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4066C-E5AB-48E8-A840-EBA2CFA3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B0DA4-E6C8-443A-B822-4F4D0F93C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6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E6B01-C68B-47D9-9ACF-386E3766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160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7F973-ABD0-41BA-90D1-C25B0CC9D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95521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79E5A-688A-45B4-8354-17E0EA8A6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160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370C0-9063-4ED0-8577-DC33BCD96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95521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B3EFE-8144-4152-AE5A-89D99BC3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E333-4EED-4122-A256-45B17BE4C643}" type="datetimeFigureOut">
              <a:rPr lang="en-US" smtClean="0"/>
              <a:t>2022-12-12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F7ECD-F64E-410D-BF8F-C06021B4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C18C53-3E1D-46F1-ADC1-4B72468E7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665" y="6110638"/>
            <a:ext cx="649951" cy="61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9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30647F-C262-4390-921E-2FEAC423C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1733B-A180-4B84-93E0-E548EB8A7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27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402D5-2B27-4BCD-935E-27BCA7F74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9C2FE333-4EED-4122-A256-45B17BE4C643}" type="datetimeFigureOut">
              <a:rPr lang="en-US" smtClean="0"/>
              <a:pPr algn="r"/>
              <a:t>2022-12-12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0E514-BB08-42AF-81C1-F9E6AB99E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3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0742A-C205-4F10-9153-64CF3FFD4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5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1" r:id="rId5"/>
    <p:sldLayoutId id="2147483664" r:id="rId6"/>
    <p:sldLayoutId id="2147483652" r:id="rId7"/>
    <p:sldLayoutId id="2147483665" r:id="rId8"/>
    <p:sldLayoutId id="2147483653" r:id="rId9"/>
    <p:sldLayoutId id="2147483666" r:id="rId10"/>
    <p:sldLayoutId id="2147483654" r:id="rId11"/>
    <p:sldLayoutId id="2147483661" r:id="rId12"/>
    <p:sldLayoutId id="2147483655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plus2.credit-suisse.com/shorturlpdf.html?v=5g5a-Wece-V&amp;t=-3nsl76sno0m6orznamlsn8wq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9CAAC18-7ECE-4D3D-8479-6D82E080AE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31CF87-4183-4C58-B558-19F269D9E8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" t="4745" r="1928" b="4041"/>
          <a:stretch/>
        </p:blipFill>
        <p:spPr>
          <a:xfrm>
            <a:off x="2334638" y="1620668"/>
            <a:ext cx="7944256" cy="397537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107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C0055-5B05-AE5A-F3DA-9F9DF863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is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45972-24BE-23C8-613B-77506E1E3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733"/>
            <a:ext cx="9670065" cy="4351338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800"/>
              </a:spcBef>
            </a:pPr>
            <a:r>
              <a:rPr lang="en-US" sz="2800" dirty="0"/>
              <a:t>Inflation has come back quickly.</a:t>
            </a:r>
          </a:p>
          <a:p>
            <a:pPr>
              <a:lnSpc>
                <a:spcPct val="114000"/>
              </a:lnSpc>
              <a:spcBef>
                <a:spcPts val="800"/>
              </a:spcBef>
            </a:pPr>
            <a:r>
              <a:rPr lang="en-US" sz="2800" dirty="0"/>
              <a:t>Switzerland: comparatively tame, currently 3%. Why?</a:t>
            </a:r>
          </a:p>
          <a:p>
            <a:pPr lvl="1">
              <a:lnSpc>
                <a:spcPct val="114000"/>
              </a:lnSpc>
              <a:spcBef>
                <a:spcPts val="800"/>
              </a:spcBef>
            </a:pPr>
            <a:r>
              <a:rPr lang="en-US" dirty="0"/>
              <a:t>Started from 0%.</a:t>
            </a:r>
          </a:p>
          <a:p>
            <a:pPr lvl="1">
              <a:lnSpc>
                <a:spcPct val="114000"/>
              </a:lnSpc>
              <a:spcBef>
                <a:spcPts val="800"/>
              </a:spcBef>
            </a:pPr>
            <a:r>
              <a:rPr lang="en-US" dirty="0"/>
              <a:t>Fossil fuels have comparatively low weight in Swiss CPI.</a:t>
            </a:r>
          </a:p>
          <a:p>
            <a:pPr lvl="1">
              <a:lnSpc>
                <a:spcPct val="114000"/>
              </a:lnSpc>
              <a:spcBef>
                <a:spcPts val="800"/>
              </a:spcBef>
            </a:pPr>
            <a:r>
              <a:rPr lang="en-US" dirty="0"/>
              <a:t>Administered prices are 27% as opposed to 10% in euro.</a:t>
            </a:r>
          </a:p>
          <a:p>
            <a:pPr lvl="1">
              <a:lnSpc>
                <a:spcPct val="114000"/>
              </a:lnSpc>
              <a:spcBef>
                <a:spcPts val="800"/>
              </a:spcBef>
            </a:pPr>
            <a:r>
              <a:rPr lang="en-US" sz="2400" dirty="0"/>
              <a:t>SNB reacted quickly: It allowed CHF to appreciate by &gt;6% even before raising policy rate.</a:t>
            </a:r>
          </a:p>
        </p:txBody>
      </p:sp>
    </p:spTree>
    <p:extLst>
      <p:ext uri="{BB962C8B-B14F-4D97-AF65-F5344CB8AC3E}">
        <p14:creationId xmlns:p14="http://schemas.microsoft.com/office/powerpoint/2010/main" val="18025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980EFB5-33E6-4006-AFC0-E9E01D23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Interest rate strategy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E7DC04-351B-4EF3-8253-6A5ACEA7D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6543"/>
            <a:ext cx="5181600" cy="476002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en-US" dirty="0"/>
              <a:t>Raise interest rate until forecasted inflation is acceptable.</a:t>
            </a:r>
          </a:p>
          <a:p>
            <a:pPr>
              <a:lnSpc>
                <a:spcPct val="114000"/>
              </a:lnSpc>
            </a:pPr>
            <a:r>
              <a:rPr lang="en-US" dirty="0"/>
              <a:t>No one-sided FX interventions (maybe to smooth in both directions).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64E34-3EBD-4E3A-60BD-334A8EDC0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543"/>
            <a:ext cx="5181600" cy="476002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en-US" dirty="0">
                <a:sym typeface="Wingdings" panose="05000000000000000000" pitchFamily="2" charset="2"/>
              </a:rPr>
              <a:t> </a:t>
            </a:r>
            <a:r>
              <a:rPr lang="en-US" dirty="0"/>
              <a:t>Monetary policy is “back to normal operation.” Bond investors receive “positive returns” again.</a:t>
            </a:r>
          </a:p>
          <a:p>
            <a:pPr>
              <a:lnSpc>
                <a:spcPct val="114000"/>
              </a:lnSpc>
            </a:pPr>
            <a:r>
              <a:rPr lang="en-US" dirty="0">
                <a:sym typeface="Wingdings" panose="05000000000000000000" pitchFamily="2" charset="2"/>
              </a:rPr>
              <a:t> </a:t>
            </a:r>
            <a:r>
              <a:rPr lang="en-US" dirty="0"/>
              <a:t>Balance sheet remains large, unless losses are accumulated.</a:t>
            </a:r>
          </a:p>
          <a:p>
            <a:pPr>
              <a:lnSpc>
                <a:spcPct val="114000"/>
              </a:lnSpc>
            </a:pPr>
            <a:r>
              <a:rPr lang="en-US" dirty="0">
                <a:sym typeface="Wingdings" panose="05000000000000000000" pitchFamily="2" charset="2"/>
              </a:rPr>
              <a:t> </a:t>
            </a:r>
            <a:r>
              <a:rPr lang="en-US" dirty="0"/>
              <a:t>Some risk for financial stability (debt) if rates rise quickly.</a:t>
            </a:r>
          </a:p>
        </p:txBody>
      </p:sp>
    </p:spTree>
    <p:extLst>
      <p:ext uri="{BB962C8B-B14F-4D97-AF65-F5344CB8AC3E}">
        <p14:creationId xmlns:p14="http://schemas.microsoft.com/office/powerpoint/2010/main" val="75728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980EFB5-33E6-4006-AFC0-E9E01D23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Balance sheet strategy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E7DC04-351B-4EF3-8253-6A5ACEA7D2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Stop raising interest rate.</a:t>
            </a:r>
          </a:p>
          <a:p>
            <a:pPr>
              <a:lnSpc>
                <a:spcPct val="114000"/>
              </a:lnSpc>
            </a:pPr>
            <a:r>
              <a:rPr lang="en-US" dirty="0"/>
              <a:t>Gauge monetary policy by selling FX assets in order to appreciate CHF as necessary.</a:t>
            </a:r>
          </a:p>
          <a:p>
            <a:pPr>
              <a:lnSpc>
                <a:spcPct val="114000"/>
              </a:lnSpc>
            </a:pPr>
            <a:r>
              <a:rPr lang="en-US" dirty="0"/>
              <a:t>Swiss version of QT (opposite of interventions of the last 12 years).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64E34-3EBD-4E3A-60BD-334A8EDC04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Balance sheet is actively reduced by one-sided interventions.</a:t>
            </a:r>
          </a:p>
          <a:p>
            <a:pPr>
              <a:lnSpc>
                <a:spcPct val="114000"/>
              </a:lnSpc>
            </a:pP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 Challenge for export-oriented industry.</a:t>
            </a:r>
          </a:p>
        </p:txBody>
      </p:sp>
    </p:spTree>
    <p:extLst>
      <p:ext uri="{BB962C8B-B14F-4D97-AF65-F5344CB8AC3E}">
        <p14:creationId xmlns:p14="http://schemas.microsoft.com/office/powerpoint/2010/main" val="152554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980EFB5-33E6-4006-AFC0-E9E01D23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does it intend to do?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E7DC04-351B-4EF3-8253-6A5ACEA7D2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/>
              <a:t>Martin Schlegel has been quoted saying that SNB has no intention to shrink or enlarge balance sheet.</a:t>
            </a:r>
          </a:p>
          <a:p>
            <a:pPr>
              <a:lnSpc>
                <a:spcPct val="114000"/>
              </a:lnSpc>
            </a:pPr>
            <a:r>
              <a:rPr lang="en-US" dirty="0"/>
              <a:t>Yet, it appears that it has sold CHF 17 billion in September and October this year.</a:t>
            </a:r>
          </a:p>
          <a:p>
            <a:pPr>
              <a:lnSpc>
                <a:spcPct val="114000"/>
              </a:lnSpc>
            </a:pPr>
            <a:r>
              <a:rPr lang="en-US" dirty="0"/>
              <a:t>To be observed…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9AFD783B-61C5-DB9A-A5AB-56042BA42E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3021" b="15750"/>
          <a:stretch/>
        </p:blipFill>
        <p:spPr bwMode="auto">
          <a:xfrm>
            <a:off x="5949135" y="1677731"/>
            <a:ext cx="5084822" cy="32121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866E6A-F6B3-FCBE-7023-906F4FAB35CF}"/>
              </a:ext>
            </a:extLst>
          </p:cNvPr>
          <p:cNvSpPr txBox="1"/>
          <p:nvPr/>
        </p:nvSpPr>
        <p:spPr>
          <a:xfrm>
            <a:off x="6172202" y="4892241"/>
            <a:ext cx="23831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18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Source: </a:t>
            </a:r>
            <a:r>
              <a:rPr lang="de-CH" sz="1800" i="1" u="sng" dirty="0" err="1">
                <a:solidFill>
                  <a:srgbClr val="0563C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  <a:hlinkClick r:id="rId4"/>
              </a:rPr>
              <a:t>Credit</a:t>
            </a:r>
            <a:r>
              <a:rPr lang="de-CH" sz="1800" i="1" u="sng" dirty="0">
                <a:solidFill>
                  <a:srgbClr val="0563C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  <a:hlinkClick r:id="rId4"/>
              </a:rPr>
              <a:t> Suisse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3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Bahnschrift SemiBold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0A3D1EE-C51C-421D-864C-501759477751}" vid="{3CF7E503-48B9-43FF-80AE-45901B3E31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SNB-Observatory</Template>
  <TotalTime>0</TotalTime>
  <Words>241</Words>
  <Application>Microsoft Office PowerPoint</Application>
  <PresentationFormat>Widescreen</PresentationFormat>
  <Paragraphs>28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Bahnschrift</vt:lpstr>
      <vt:lpstr>Bahnschrift SemiBold</vt:lpstr>
      <vt:lpstr>Calibri</vt:lpstr>
      <vt:lpstr>Cambria</vt:lpstr>
      <vt:lpstr>Office Theme</vt:lpstr>
      <vt:lpstr>PowerPoint Presentation</vt:lpstr>
      <vt:lpstr>Inflation is back</vt:lpstr>
      <vt:lpstr>Interest rate strategy</vt:lpstr>
      <vt:lpstr>Balance sheet strategy</vt:lpstr>
      <vt:lpstr>What does it intend to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Yvan Lengwiler</dc:creator>
  <cp:lastModifiedBy>Yvan Lengwiler</cp:lastModifiedBy>
  <cp:revision>13</cp:revision>
  <cp:lastPrinted>2022-04-13T06:05:03Z</cp:lastPrinted>
  <dcterms:created xsi:type="dcterms:W3CDTF">2022-04-09T18:55:44Z</dcterms:created>
  <dcterms:modified xsi:type="dcterms:W3CDTF">2022-12-12T09:55:00Z</dcterms:modified>
</cp:coreProperties>
</file>