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8" r:id="rId2"/>
    <p:sldId id="256" r:id="rId3"/>
    <p:sldId id="257" r:id="rId4"/>
    <p:sldId id="261" r:id="rId5"/>
    <p:sldId id="259" r:id="rId6"/>
    <p:sldId id="262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510" autoAdjust="0"/>
  </p:normalViewPr>
  <p:slideViewPr>
    <p:cSldViewPr snapToGrid="0">
      <p:cViewPr varScale="1">
        <p:scale>
          <a:sx n="154" d="100"/>
          <a:sy n="154" d="100"/>
        </p:scale>
        <p:origin x="120" y="304"/>
      </p:cViewPr>
      <p:guideLst/>
    </p:cSldViewPr>
  </p:slideViewPr>
  <p:outlineViewPr>
    <p:cViewPr>
      <p:scale>
        <a:sx n="33" d="100"/>
        <a:sy n="33" d="100"/>
      </p:scale>
      <p:origin x="0" y="-31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4F758-72BA-454F-91EB-C0EDECE88DF6}" type="datetimeFigureOut">
              <a:rPr lang="en-US" smtClean="0"/>
              <a:t>2023-10-30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32529-E92A-4BAB-87FA-D8FCEAF3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5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1988" y="188913"/>
            <a:ext cx="2227262" cy="1254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92424" y="1094944"/>
            <a:ext cx="5812827" cy="8643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E38FE-75BF-4DC1-9D27-CF2AC5D0CB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02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D32529-E92A-4BAB-87FA-D8FCEAF322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7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D32529-E92A-4BAB-87FA-D8FCEAF322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43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D32529-E92A-4BAB-87FA-D8FCEAF322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3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D481-6AA6-4B7E-9BC3-4C76921AD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522419"/>
            <a:ext cx="8839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01C3A-1396-4298-BE09-EEA791AAB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4002094"/>
            <a:ext cx="88392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C8508-9D4F-4A7C-91B7-D6763E72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FCDF-8F52-4F6D-BAC3-6328C69EEBFC}" type="datetime1">
              <a:rPr lang="en-US" smtClean="0"/>
              <a:t>2023-10-30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A11B8-BE40-4464-ACFD-77E92CFC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5DF781-99E8-454F-A0D5-244D6EC64A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2200" y="138097"/>
            <a:ext cx="1849192" cy="92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9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0DA4-E6C8-443A-B822-4F4D0F93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E6B01-C68B-47D9-9ACF-386E3766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160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7F973-ABD0-41BA-90D1-C25B0CC9D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5521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F79E5A-688A-45B4-8354-17E0EA8A6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7160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370C0-9063-4ED0-8577-DC33BCD96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5521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B3EFE-8144-4152-AE5A-89D99BC3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E12E-9F17-4081-82EC-B94BA64F8BEA}" type="datetime1">
              <a:rPr lang="en-US" smtClean="0"/>
              <a:t>2023-10-30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F7ECD-F64E-410D-BF8F-C06021B4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E287D-5419-42FC-8A43-6BA86974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E28E7-7167-43E7-B54E-1AED41A4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2975-DEC4-460F-9E4D-C154AE9A12D4}" type="datetime1">
              <a:rPr lang="en-US" smtClean="0"/>
              <a:t>2023-10-30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245B7-DD24-43FB-9556-73219797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399A3C-C08B-463A-B581-0D2F5C6330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87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E287D-5419-42FC-8A43-6BA86974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E28E7-7167-43E7-B54E-1AED41A4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1CA7-C7D4-4F37-9DEA-301C256B2CB7}" type="datetime1">
              <a:rPr lang="en-US" smtClean="0"/>
              <a:t>2023-10-30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245B7-DD24-43FB-9556-73219797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2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87A7F-2DB2-468B-B6E5-15D2B87B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B6E1-6F2D-49DD-ABC5-FFDE509EC2C2}" type="datetime1">
              <a:rPr lang="en-US" smtClean="0"/>
              <a:t>2023-10-30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0F102-A604-4449-9D2D-5E3E82D0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B06F19-99C1-430A-8C20-C66892FBB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7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87A7F-2DB2-468B-B6E5-15D2B87B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710F-8C28-4959-9A72-E98C64A2D426}" type="datetime1">
              <a:rPr lang="en-US" smtClean="0"/>
              <a:t>2023-10-30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0F102-A604-4449-9D2D-5E3E82D0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D481-6AA6-4B7E-9BC3-4C76921AD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522419"/>
            <a:ext cx="8839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01C3A-1396-4298-BE09-EEA791AAB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4002094"/>
            <a:ext cx="88392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C8508-9D4F-4A7C-91B7-D6763E72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D54E-2C11-4030-9619-F6DB56CC4251}" type="datetime1">
              <a:rPr lang="en-US" smtClean="0"/>
              <a:t>2023-10-30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A11B8-BE40-4464-ACFD-77E92CFC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4EBB-0D58-4C88-A56A-42A5F3C4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50D95-9EFF-4D4D-894F-631676289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427D-F935-47D4-98E0-C563BF57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57A-DCA2-4BD6-8B7C-2957672E75C8}" type="datetime1">
              <a:rPr lang="en-US" smtClean="0"/>
              <a:t>2023-10-30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2DA7C-9501-4E6E-B592-6B578AFE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E77D0F-92BA-4E7C-B856-73914D38BA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9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4EBB-0D58-4C88-A56A-42A5F3C4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50D95-9EFF-4D4D-894F-631676289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427D-F935-47D4-98E0-C563BF57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D39B-42A9-4721-A4D6-01F1BAD5A32B}" type="datetime1">
              <a:rPr lang="en-US" smtClean="0"/>
              <a:t>2023-10-30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2DA7C-9501-4E6E-B592-6B578AFE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0AD5-5C36-457A-9B1C-C79E84CC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21ED5-2C8E-4782-BA06-1CBA54B63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D22F1-23CB-43FE-83CA-A01990A9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CEE-ED0E-4FF2-85D4-6F52128521DC}" type="datetime1">
              <a:rPr lang="en-US" smtClean="0"/>
              <a:t>2023-10-30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CCCF4-6992-4790-A5EE-726870CE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BDA6CF-9A8C-4636-BF1B-DAF402604D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0630" y="138097"/>
            <a:ext cx="1852332" cy="92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4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0AD5-5C36-457A-9B1C-C79E84CC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21ED5-2C8E-4782-BA06-1CBA54B63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D22F1-23CB-43FE-83CA-A01990A9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F229-FEEF-41FB-9549-DFDD7930D7B3}" type="datetime1">
              <a:rPr lang="en-US" smtClean="0"/>
              <a:t>2023-10-30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CCCF4-6992-4790-A5EE-726870CE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5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C84B-E8F8-4168-88F4-68842C9F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CDB05-3B4C-4855-88DC-202591E6B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2CCE8-EEF3-489E-A770-29395C7AE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F20CC-5590-4977-98C6-8797092E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1AA1-658E-4E1B-B523-CDE6AC709322}" type="datetime1">
              <a:rPr lang="en-US" smtClean="0"/>
              <a:t>2023-10-30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4066C-E5AB-48E8-A840-EBA2CFA3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8CA613-BBC5-4398-A088-46B9299870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71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C84B-E8F8-4168-88F4-68842C9F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CDB05-3B4C-4855-88DC-202591E6B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2CCE8-EEF3-489E-A770-29395C7AE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F20CC-5590-4977-98C6-8797092E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13CE-3F7C-4D54-A8D5-ED34A093C883}" type="datetime1">
              <a:rPr lang="en-US" smtClean="0"/>
              <a:t>2023-10-30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4066C-E5AB-48E8-A840-EBA2CFA3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0DA4-E6C8-443A-B822-4F4D0F93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E6B01-C68B-47D9-9ACF-386E3766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160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7F973-ABD0-41BA-90D1-C25B0CC9D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5521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F79E5A-688A-45B4-8354-17E0EA8A6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7160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370C0-9063-4ED0-8577-DC33BCD96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5521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B3EFE-8144-4152-AE5A-89D99BC3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CCF4-E654-48E4-86E0-E5993AF78A5B}" type="datetime1">
              <a:rPr lang="en-US" smtClean="0"/>
              <a:t>2023-10-30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F7ECD-F64E-410D-BF8F-C06021B4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C18C53-3E1D-46F1-ADC1-4B72468E7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9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0647F-C262-4390-921E-2FEAC423C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1733B-A180-4B84-93E0-E548EB8A7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27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402D5-2B27-4BCD-935E-27BCA7F74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252B383-F4D9-404E-8177-A57E5CED1ADC}" type="datetime1">
              <a:rPr lang="en-US" smtClean="0"/>
              <a:t>2023-10-30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0E514-BB08-42AF-81C1-F9E6AB99E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5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1" r:id="rId5"/>
    <p:sldLayoutId id="2147483664" r:id="rId6"/>
    <p:sldLayoutId id="2147483652" r:id="rId7"/>
    <p:sldLayoutId id="2147483665" r:id="rId8"/>
    <p:sldLayoutId id="2147483653" r:id="rId9"/>
    <p:sldLayoutId id="2147483666" r:id="rId10"/>
    <p:sldLayoutId id="2147483654" r:id="rId11"/>
    <p:sldLayoutId id="2147483661" r:id="rId12"/>
    <p:sldLayoutId id="2147483655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nb.ch/en/publications/communication/press-releases/2023/pre_20231030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CAAC18-7ECE-4D3D-8479-6D82E080AE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31CF87-4183-4C58-B558-19F269D9E8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" t="4745" r="1928" b="4041"/>
          <a:stretch/>
        </p:blipFill>
        <p:spPr>
          <a:xfrm>
            <a:off x="2334638" y="1620668"/>
            <a:ext cx="7944256" cy="397537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1070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62DB-37AD-E6DB-2B2F-E00F82D0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do?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AD1F-6734-7F30-1169-B15DE2B475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4000"/>
              </a:lnSpc>
            </a:pPr>
            <a:r>
              <a:rPr lang="de-CH" dirty="0" err="1"/>
              <a:t>Difficult</a:t>
            </a:r>
            <a:r>
              <a:rPr lang="de-CH" dirty="0"/>
              <a:t> </a:t>
            </a:r>
            <a:r>
              <a:rPr lang="de-CH" dirty="0" err="1"/>
              <a:t>decisions</a:t>
            </a:r>
            <a:r>
              <a:rPr lang="de-CH" dirty="0"/>
              <a:t> </a:t>
            </a:r>
            <a:r>
              <a:rPr lang="de-CH" dirty="0" err="1"/>
              <a:t>lie</a:t>
            </a:r>
            <a:r>
              <a:rPr lang="de-CH" dirty="0"/>
              <a:t> </a:t>
            </a:r>
            <a:r>
              <a:rPr lang="de-CH" dirty="0" err="1"/>
              <a:t>ahead</a:t>
            </a:r>
            <a:r>
              <a:rPr lang="de-CH" dirty="0"/>
              <a:t>.</a:t>
            </a:r>
          </a:p>
          <a:p>
            <a:pPr>
              <a:lnSpc>
                <a:spcPct val="114000"/>
              </a:lnSpc>
            </a:pPr>
            <a:r>
              <a:rPr lang="de-CH" dirty="0"/>
              <a:t>Go back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scarcity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reserves</a:t>
            </a:r>
            <a:r>
              <a:rPr lang="de-CH" dirty="0"/>
              <a:t>?</a:t>
            </a:r>
          </a:p>
          <a:p>
            <a:pPr>
              <a:lnSpc>
                <a:spcPct val="114000"/>
              </a:lnSpc>
            </a:pPr>
            <a:r>
              <a:rPr lang="de-CH" dirty="0" err="1"/>
              <a:t>If</a:t>
            </a:r>
            <a:r>
              <a:rPr lang="de-CH" dirty="0"/>
              <a:t> not, </a:t>
            </a:r>
            <a:r>
              <a:rPr lang="de-CH" dirty="0" err="1"/>
              <a:t>reserves</a:t>
            </a:r>
            <a:r>
              <a:rPr lang="de-CH" dirty="0"/>
              <a:t> </a:t>
            </a:r>
            <a:r>
              <a:rPr lang="de-CH" dirty="0" err="1"/>
              <a:t>must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remunerated</a:t>
            </a:r>
            <a:r>
              <a:rPr lang="de-CH" dirty="0"/>
              <a:t>.</a:t>
            </a:r>
          </a:p>
          <a:p>
            <a:pPr>
              <a:lnSpc>
                <a:spcPct val="114000"/>
              </a:lnSpc>
            </a:pP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tiering</a:t>
            </a:r>
            <a:r>
              <a:rPr lang="de-CH" dirty="0"/>
              <a:t> </a:t>
            </a:r>
            <a:r>
              <a:rPr lang="de-CH" dirty="0" err="1"/>
              <a:t>necessary</a:t>
            </a:r>
            <a:r>
              <a:rPr lang="de-CH" dirty="0"/>
              <a:t>? In </a:t>
            </a:r>
            <a:r>
              <a:rPr lang="de-CH" dirty="0" err="1"/>
              <a:t>what</a:t>
            </a:r>
            <a:r>
              <a:rPr lang="de-CH" dirty="0"/>
              <a:t> form? </a:t>
            </a:r>
          </a:p>
          <a:p>
            <a:pPr>
              <a:lnSpc>
                <a:spcPct val="114000"/>
              </a:lnSpc>
            </a:pPr>
            <a:r>
              <a:rPr lang="de-CH" dirty="0" err="1"/>
              <a:t>Objectives</a:t>
            </a:r>
            <a:r>
              <a:rPr lang="de-CH" dirty="0"/>
              <a:t>: 1) Control </a:t>
            </a:r>
            <a:r>
              <a:rPr lang="de-CH" dirty="0" err="1"/>
              <a:t>interest</a:t>
            </a:r>
            <a:r>
              <a:rPr lang="de-CH" dirty="0"/>
              <a:t> rate on </a:t>
            </a:r>
            <a:r>
              <a:rPr lang="de-CH" dirty="0" err="1"/>
              <a:t>interbank</a:t>
            </a:r>
            <a:r>
              <a:rPr lang="de-CH" dirty="0"/>
              <a:t> </a:t>
            </a:r>
            <a:r>
              <a:rPr lang="de-CH" dirty="0" err="1"/>
              <a:t>market</a:t>
            </a:r>
            <a:r>
              <a:rPr lang="de-CH" dirty="0"/>
              <a:t>; 2) </a:t>
            </a:r>
            <a:r>
              <a:rPr lang="de-CH" dirty="0" err="1"/>
              <a:t>keep</a:t>
            </a:r>
            <a:r>
              <a:rPr lang="de-CH" dirty="0"/>
              <a:t> </a:t>
            </a:r>
            <a:r>
              <a:rPr lang="de-CH" dirty="0" err="1"/>
              <a:t>interbank</a:t>
            </a:r>
            <a:r>
              <a:rPr lang="de-CH" dirty="0"/>
              <a:t> </a:t>
            </a:r>
            <a:r>
              <a:rPr lang="de-CH" dirty="0" err="1"/>
              <a:t>market</a:t>
            </a:r>
            <a:r>
              <a:rPr lang="de-CH" dirty="0"/>
              <a:t> </a:t>
            </a:r>
            <a:r>
              <a:rPr lang="de-CH" dirty="0" err="1"/>
              <a:t>active</a:t>
            </a:r>
            <a:r>
              <a:rPr lang="de-CH" dirty="0"/>
              <a:t>.</a:t>
            </a:r>
          </a:p>
          <a:p>
            <a:pPr>
              <a:lnSpc>
                <a:spcPct val="114000"/>
              </a:lnSpc>
            </a:pPr>
            <a:r>
              <a:rPr lang="de-CH" dirty="0"/>
              <a:t>Many </a:t>
            </a:r>
            <a:r>
              <a:rPr lang="de-CH" dirty="0" err="1"/>
              <a:t>options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possible.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6FB44-013E-308A-A55A-0DC36C6E7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4000"/>
              </a:lnSpc>
            </a:pPr>
            <a:r>
              <a:rPr lang="en-US" dirty="0"/>
              <a:t>Example 1: the SNB pays policy rate on first tier, less on second. </a:t>
            </a:r>
          </a:p>
          <a:p>
            <a:pPr>
              <a:lnSpc>
                <a:spcPct val="114000"/>
              </a:lnSpc>
            </a:pPr>
            <a:r>
              <a:rPr lang="en-US" dirty="0"/>
              <a:t>Example 2 (the ECB): pay no interest on required reserves and policy rate for the rest.</a:t>
            </a:r>
          </a:p>
          <a:p>
            <a:pPr>
              <a:lnSpc>
                <a:spcPct val="114000"/>
              </a:lnSpc>
            </a:pPr>
            <a:r>
              <a:rPr lang="en-US" dirty="0"/>
              <a:t>Example 3: no tiering but nonbanks admitted on interbank market. </a:t>
            </a:r>
          </a:p>
          <a:p>
            <a:pPr>
              <a:lnSpc>
                <a:spcPct val="114000"/>
              </a:lnSpc>
            </a:pPr>
            <a:r>
              <a:rPr lang="en-US" dirty="0"/>
              <a:t>Example 4 (Fed): allow only major banks access to SNB balance sheet. This forces activity on interbank market for smaller banks.</a:t>
            </a:r>
          </a:p>
          <a:p>
            <a:pPr>
              <a:lnSpc>
                <a:spcPct val="114000"/>
              </a:lnSpc>
            </a:pPr>
            <a:r>
              <a:rPr lang="en-US" dirty="0"/>
              <a:t>Combinations of above.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46B91-A384-118F-A148-27E9B6CE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24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12721-F26B-D076-8F64-10E308FF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929554" cy="1125538"/>
          </a:xfrm>
        </p:spPr>
        <p:txBody>
          <a:bodyPr/>
          <a:lstStyle/>
          <a:p>
            <a:r>
              <a:rPr lang="en-US" dirty="0"/>
              <a:t>A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587AF-3C57-B967-C74D-E45CE5681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6543"/>
            <a:ext cx="5181600" cy="44094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4000"/>
              </a:lnSpc>
            </a:pPr>
            <a:r>
              <a:rPr lang="de-CH" dirty="0" err="1"/>
              <a:t>With</a:t>
            </a:r>
            <a:r>
              <a:rPr lang="de-CH" dirty="0"/>
              <a:t> a large </a:t>
            </a:r>
            <a:r>
              <a:rPr lang="de-CH" dirty="0" err="1"/>
              <a:t>footprint</a:t>
            </a:r>
            <a:r>
              <a:rPr lang="de-CH" dirty="0"/>
              <a:t> and </a:t>
            </a:r>
            <a:r>
              <a:rPr lang="de-CH" dirty="0" err="1"/>
              <a:t>significant</a:t>
            </a:r>
            <a:r>
              <a:rPr lang="de-CH" dirty="0"/>
              <a:t> </a:t>
            </a:r>
            <a:r>
              <a:rPr lang="de-CH" dirty="0" err="1"/>
              <a:t>costs</a:t>
            </a:r>
            <a:r>
              <a:rPr lang="de-CH" dirty="0"/>
              <a:t>, </a:t>
            </a:r>
            <a:r>
              <a:rPr lang="de-CH" dirty="0" err="1"/>
              <a:t>the</a:t>
            </a:r>
            <a:r>
              <a:rPr lang="de-CH" dirty="0"/>
              <a:t> SNB </a:t>
            </a:r>
            <a:r>
              <a:rPr lang="de-CH" dirty="0" err="1"/>
              <a:t>faces</a:t>
            </a:r>
            <a:r>
              <a:rPr lang="de-CH" dirty="0"/>
              <a:t> </a:t>
            </a:r>
            <a:r>
              <a:rPr lang="de-CH" dirty="0" err="1"/>
              <a:t>difficult</a:t>
            </a:r>
            <a:r>
              <a:rPr lang="de-CH" dirty="0"/>
              <a:t> </a:t>
            </a:r>
            <a:r>
              <a:rPr lang="de-CH" dirty="0" err="1"/>
              <a:t>decisions</a:t>
            </a:r>
            <a:r>
              <a:rPr lang="de-CH" dirty="0"/>
              <a:t>.</a:t>
            </a:r>
          </a:p>
          <a:p>
            <a:pPr>
              <a:lnSpc>
                <a:spcPct val="124000"/>
              </a:lnSpc>
            </a:pPr>
            <a:r>
              <a:rPr lang="de-CH" dirty="0"/>
              <a:t>Need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evaluate</a:t>
            </a:r>
            <a:r>
              <a:rPr lang="de-CH" dirty="0"/>
              <a:t> </a:t>
            </a:r>
            <a:r>
              <a:rPr lang="de-CH" dirty="0" err="1"/>
              <a:t>ways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reduce</a:t>
            </a:r>
            <a:r>
              <a:rPr lang="de-CH" dirty="0"/>
              <a:t> </a:t>
            </a:r>
            <a:r>
              <a:rPr lang="de-CH" dirty="0" err="1"/>
              <a:t>cost</a:t>
            </a:r>
            <a:r>
              <a:rPr lang="de-CH" dirty="0"/>
              <a:t>.</a:t>
            </a:r>
          </a:p>
          <a:p>
            <a:pPr>
              <a:lnSpc>
                <a:spcPct val="124000"/>
              </a:lnSpc>
            </a:pPr>
            <a:r>
              <a:rPr lang="de-CH" dirty="0"/>
              <a:t>This </a:t>
            </a:r>
            <a:r>
              <a:rPr lang="de-CH" dirty="0" err="1"/>
              <a:t>calls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proper </a:t>
            </a:r>
            <a:r>
              <a:rPr lang="de-CH" dirty="0" err="1"/>
              <a:t>communication</a:t>
            </a:r>
            <a:r>
              <a:rPr lang="de-CH" dirty="0"/>
              <a:t>.</a:t>
            </a:r>
          </a:p>
          <a:p>
            <a:pPr>
              <a:lnSpc>
                <a:spcPct val="124000"/>
              </a:lnSpc>
            </a:pPr>
            <a:r>
              <a:rPr lang="de-CH" dirty="0"/>
              <a:t>A </a:t>
            </a:r>
            <a:r>
              <a:rPr lang="de-CH" dirty="0" err="1"/>
              <a:t>task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SNB and </a:t>
            </a:r>
            <a:r>
              <a:rPr lang="de-CH" dirty="0" err="1"/>
              <a:t>its</a:t>
            </a:r>
            <a:r>
              <a:rPr lang="de-CH" dirty="0"/>
              <a:t> Bank Council.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DD6E40-0F26-7162-117C-024F2F3C7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6543"/>
            <a:ext cx="5181600" cy="44094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4000"/>
              </a:lnSpc>
            </a:pPr>
            <a:r>
              <a:rPr lang="en-US" dirty="0"/>
              <a:t>SNB has announced today that it will no longer remunerate minimum reserves.</a:t>
            </a:r>
          </a:p>
          <a:p>
            <a:pPr>
              <a:lnSpc>
                <a:spcPct val="124000"/>
              </a:lnSpc>
            </a:pPr>
            <a:r>
              <a:rPr lang="en-US" dirty="0"/>
              <a:t>It has also shrunk the fully remunerated tier.</a:t>
            </a:r>
          </a:p>
          <a:p>
            <a:pPr>
              <a:lnSpc>
                <a:spcPct val="124000"/>
              </a:lnSpc>
            </a:pPr>
            <a:r>
              <a:rPr lang="en-US" dirty="0">
                <a:hlinkClick r:id="rId2"/>
              </a:rPr>
              <a:t>https://www.snb.ch/en/publications/communication/press-releases/2023/pre_20231030</a:t>
            </a:r>
            <a:endParaRPr lang="en-US" dirty="0"/>
          </a:p>
          <a:p>
            <a:pPr>
              <a:lnSpc>
                <a:spcPct val="124000"/>
              </a:lnSpc>
            </a:pPr>
            <a:r>
              <a:rPr lang="en-US" dirty="0"/>
              <a:t>As usual, the Board of the SNB had received our report last week.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D6710-744F-1DB9-68F8-49E156D8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4B6B09-5B61-823B-16DA-063ABF7B12C2}"/>
              </a:ext>
            </a:extLst>
          </p:cNvPr>
          <p:cNvSpPr txBox="1">
            <a:spLocks/>
          </p:cNvSpPr>
          <p:nvPr/>
        </p:nvSpPr>
        <p:spPr>
          <a:xfrm>
            <a:off x="6172200" y="365126"/>
            <a:ext cx="4929554" cy="112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SNB acted today</a:t>
            </a:r>
          </a:p>
        </p:txBody>
      </p:sp>
    </p:spTree>
    <p:extLst>
      <p:ext uri="{BB962C8B-B14F-4D97-AF65-F5344CB8AC3E}">
        <p14:creationId xmlns:p14="http://schemas.microsoft.com/office/powerpoint/2010/main" val="142950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ED724A-9901-66A5-94E6-1ED823B36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522418"/>
            <a:ext cx="8839200" cy="2753747"/>
          </a:xfrm>
        </p:spPr>
        <p:txBody>
          <a:bodyPr/>
          <a:lstStyle/>
          <a:p>
            <a:r>
              <a:rPr lang="en-US" dirty="0"/>
              <a:t>Should SNB pay</a:t>
            </a:r>
            <a:br>
              <a:rPr lang="en-US" dirty="0"/>
            </a:br>
            <a:r>
              <a:rPr lang="en-US" dirty="0"/>
              <a:t>interest to banks?</a:t>
            </a:r>
            <a:endParaRPr lang="de-CH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4A8D3D-DA64-4D43-6751-7C406C03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1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9B8497-0276-81B4-1C7E-A6B09E58E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Old Normal</a:t>
            </a:r>
            <a:endParaRPr lang="de-CH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C67B72-4A96-98BB-7EF0-6C7F4D777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06543"/>
            <a:ext cx="10155621" cy="435133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Small CB balance sheets.</a:t>
            </a:r>
          </a:p>
          <a:p>
            <a:pPr>
              <a:lnSpc>
                <a:spcPct val="114000"/>
              </a:lnSpc>
            </a:pPr>
            <a:r>
              <a:rPr lang="en-US" dirty="0"/>
              <a:t>No interest paid on reserves.</a:t>
            </a:r>
          </a:p>
          <a:p>
            <a:pPr>
              <a:lnSpc>
                <a:spcPct val="114000"/>
              </a:lnSpc>
            </a:pPr>
            <a:r>
              <a:rPr lang="en-US" dirty="0"/>
              <a:t>Commercial banks hold only limited reserves at CB. Cost of non remuneration is small.</a:t>
            </a:r>
          </a:p>
          <a:p>
            <a:pPr>
              <a:lnSpc>
                <a:spcPct val="114000"/>
              </a:lnSpc>
            </a:pPr>
            <a:r>
              <a:rPr lang="en-US" dirty="0"/>
              <a:t>CB keep reserves scarce to control interest rate on interbank market.</a:t>
            </a:r>
          </a:p>
          <a:p>
            <a:pPr>
              <a:lnSpc>
                <a:spcPct val="114000"/>
              </a:lnSpc>
            </a:pPr>
            <a:r>
              <a:rPr lang="en-US" dirty="0"/>
              <a:t>Scarcity keep interbank market active.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5B9872-F2EF-CED5-4181-4BD7FAE7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6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DB856-096E-D716-E6DB-B5103CE11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7" y="3429000"/>
            <a:ext cx="5718112" cy="33481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FB7B08-05B1-7D6E-AFF0-C481BCDA2A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466" y="197918"/>
            <a:ext cx="5695540" cy="33443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E541B1-83A8-B8BE-0C2D-08761DB25D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7" y="197918"/>
            <a:ext cx="5736921" cy="334434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DB1D9D9-4F55-C223-398F-686F3ED41149}"/>
              </a:ext>
            </a:extLst>
          </p:cNvPr>
          <p:cNvGrpSpPr/>
          <p:nvPr/>
        </p:nvGrpSpPr>
        <p:grpSpPr>
          <a:xfrm>
            <a:off x="824947" y="237386"/>
            <a:ext cx="7563751" cy="5834385"/>
            <a:chOff x="824947" y="237386"/>
            <a:chExt cx="7563751" cy="58343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5F344AD-93DB-0C5E-15F4-D4218CA1A9E6}"/>
                </a:ext>
              </a:extLst>
            </p:cNvPr>
            <p:cNvSpPr/>
            <p:nvPr/>
          </p:nvSpPr>
          <p:spPr>
            <a:xfrm>
              <a:off x="824948" y="273326"/>
              <a:ext cx="1789043" cy="2529509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CDC00C-15A1-EEB2-FC7F-3D80FCDE931C}"/>
                </a:ext>
              </a:extLst>
            </p:cNvPr>
            <p:cNvSpPr/>
            <p:nvPr/>
          </p:nvSpPr>
          <p:spPr>
            <a:xfrm>
              <a:off x="824947" y="3542262"/>
              <a:ext cx="1789043" cy="2529509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898512-7D50-7C6D-D8CE-DA5E740A0F06}"/>
                </a:ext>
              </a:extLst>
            </p:cNvPr>
            <p:cNvSpPr/>
            <p:nvPr/>
          </p:nvSpPr>
          <p:spPr>
            <a:xfrm>
              <a:off x="6599655" y="237386"/>
              <a:ext cx="1789043" cy="2529509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E7311B-FB35-7FEF-FE0E-197860D521DE}"/>
              </a:ext>
            </a:extLst>
          </p:cNvPr>
          <p:cNvGrpSpPr/>
          <p:nvPr/>
        </p:nvGrpSpPr>
        <p:grpSpPr>
          <a:xfrm>
            <a:off x="2613989" y="237466"/>
            <a:ext cx="8608791" cy="5834385"/>
            <a:chOff x="824946" y="237386"/>
            <a:chExt cx="8513579" cy="583438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764114-525C-2930-9DC4-FF563E541FE8}"/>
                </a:ext>
              </a:extLst>
            </p:cNvPr>
            <p:cNvSpPr/>
            <p:nvPr/>
          </p:nvSpPr>
          <p:spPr>
            <a:xfrm>
              <a:off x="824948" y="273326"/>
              <a:ext cx="2313682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BB49013-C52C-9AFB-3EEF-887C9E2F0E81}"/>
                </a:ext>
              </a:extLst>
            </p:cNvPr>
            <p:cNvSpPr/>
            <p:nvPr/>
          </p:nvSpPr>
          <p:spPr>
            <a:xfrm>
              <a:off x="824946" y="3542262"/>
              <a:ext cx="2489335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815810-D8AF-5FC8-0F17-2DFABA8D9573}"/>
                </a:ext>
              </a:extLst>
            </p:cNvPr>
            <p:cNvSpPr/>
            <p:nvPr/>
          </p:nvSpPr>
          <p:spPr>
            <a:xfrm>
              <a:off x="6535788" y="237386"/>
              <a:ext cx="2802737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B94A572-80BC-1D0E-AF80-99FF754B7CAE}"/>
              </a:ext>
            </a:extLst>
          </p:cNvPr>
          <p:cNvGrpSpPr/>
          <p:nvPr/>
        </p:nvGrpSpPr>
        <p:grpSpPr>
          <a:xfrm>
            <a:off x="4953548" y="197918"/>
            <a:ext cx="6644826" cy="5834385"/>
            <a:chOff x="2767190" y="237386"/>
            <a:chExt cx="6571335" cy="583438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5832E70-7F12-5E46-0FF8-6261D9618C47}"/>
                </a:ext>
              </a:extLst>
            </p:cNvPr>
            <p:cNvSpPr/>
            <p:nvPr/>
          </p:nvSpPr>
          <p:spPr>
            <a:xfrm>
              <a:off x="2767190" y="273326"/>
              <a:ext cx="371440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E13B6E4-A710-A676-91B7-330B02997F3A}"/>
                </a:ext>
              </a:extLst>
            </p:cNvPr>
            <p:cNvSpPr/>
            <p:nvPr/>
          </p:nvSpPr>
          <p:spPr>
            <a:xfrm>
              <a:off x="2909502" y="3542262"/>
              <a:ext cx="625354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15E7398-D88D-F958-E4DF-09C0F098435E}"/>
                </a:ext>
              </a:extLst>
            </p:cNvPr>
            <p:cNvSpPr/>
            <p:nvPr/>
          </p:nvSpPr>
          <p:spPr>
            <a:xfrm>
              <a:off x="8967085" y="237386"/>
              <a:ext cx="371440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FA9FC3-30EF-E317-FC3F-74B7748A88B4}"/>
              </a:ext>
            </a:extLst>
          </p:cNvPr>
          <p:cNvGrpSpPr/>
          <p:nvPr/>
        </p:nvGrpSpPr>
        <p:grpSpPr>
          <a:xfrm>
            <a:off x="824946" y="397566"/>
            <a:ext cx="10042198" cy="3518744"/>
            <a:chOff x="824946" y="397566"/>
            <a:chExt cx="10042198" cy="351874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EDA7580-0345-D70E-C206-9A6B0F2E1F48}"/>
                </a:ext>
              </a:extLst>
            </p:cNvPr>
            <p:cNvSpPr txBox="1"/>
            <p:nvPr/>
          </p:nvSpPr>
          <p:spPr>
            <a:xfrm>
              <a:off x="894521" y="416817"/>
              <a:ext cx="1978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CB balance sheet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1344F39-36CD-1853-A8E3-54626A5C104B}"/>
                </a:ext>
              </a:extLst>
            </p:cNvPr>
            <p:cNvSpPr txBox="1"/>
            <p:nvPr/>
          </p:nvSpPr>
          <p:spPr>
            <a:xfrm>
              <a:off x="824946" y="3546978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Inflation rate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FC73156-E45F-34CC-B176-521BB3D8A8B1}"/>
                </a:ext>
              </a:extLst>
            </p:cNvPr>
            <p:cNvSpPr txBox="1"/>
            <p:nvPr/>
          </p:nvSpPr>
          <p:spPr>
            <a:xfrm>
              <a:off x="9578009" y="397566"/>
              <a:ext cx="1289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Policy rate</a:t>
              </a:r>
            </a:p>
          </p:txBody>
        </p: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B2CC161-4EDD-5F40-3082-4BB98544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8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62DB-37AD-E6DB-2B2F-E00F82D0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Easing Era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AD1F-6734-7F30-1169-B15DE2B475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</a:pPr>
            <a:r>
              <a:rPr lang="en-US" dirty="0"/>
              <a:t>Policy rate drops to the lower bound - below zero at places.</a:t>
            </a:r>
            <a:endParaRPr lang="de-CH" dirty="0"/>
          </a:p>
          <a:p>
            <a:pPr>
              <a:lnSpc>
                <a:spcPct val="114000"/>
              </a:lnSpc>
            </a:pPr>
            <a:r>
              <a:rPr lang="en-US" dirty="0"/>
              <a:t>CBs greatly expand their balance sheet.</a:t>
            </a:r>
          </a:p>
          <a:p>
            <a:pPr>
              <a:lnSpc>
                <a:spcPct val="114000"/>
              </a:lnSpc>
            </a:pPr>
            <a:r>
              <a:rPr lang="en-US" dirty="0"/>
              <a:t>Banks hold excess reserves.</a:t>
            </a:r>
          </a:p>
          <a:p>
            <a:pPr>
              <a:lnSpc>
                <a:spcPct val="114000"/>
              </a:lnSpc>
            </a:pPr>
            <a:r>
              <a:rPr lang="en-US" dirty="0"/>
              <a:t>Abundant reserve regime is the new normal.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6FB44-013E-308A-A55A-0DC36C6E7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</a:pPr>
            <a:r>
              <a:rPr lang="en-US" dirty="0"/>
              <a:t>Interbank market with excess supply: CBs set floor for interest rate by paying policy rate on reserves.</a:t>
            </a:r>
          </a:p>
          <a:p>
            <a:pPr>
              <a:lnSpc>
                <a:spcPct val="114000"/>
              </a:lnSpc>
            </a:pPr>
            <a:r>
              <a:rPr lang="en-US" dirty="0"/>
              <a:t>Where the policy rate is negative, banks pay to hold reserves. </a:t>
            </a:r>
          </a:p>
          <a:p>
            <a:pPr>
              <a:lnSpc>
                <a:spcPct val="114000"/>
              </a:lnSpc>
            </a:pPr>
            <a:r>
              <a:rPr lang="en-US" dirty="0"/>
              <a:t>Tiering system to relieve banks from financial strain, for fear of financial instability.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F931B-C50F-BCFC-36DA-BE00C2B4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30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DB856-096E-D716-E6DB-B5103CE11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7" y="3429000"/>
            <a:ext cx="5718112" cy="33481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FB7B08-05B1-7D6E-AFF0-C481BCDA2A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466" y="197918"/>
            <a:ext cx="5695540" cy="33443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E541B1-83A8-B8BE-0C2D-08761DB25D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7" y="197918"/>
            <a:ext cx="5736921" cy="334434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DB1D9D9-4F55-C223-398F-686F3ED41149}"/>
              </a:ext>
            </a:extLst>
          </p:cNvPr>
          <p:cNvGrpSpPr/>
          <p:nvPr/>
        </p:nvGrpSpPr>
        <p:grpSpPr>
          <a:xfrm>
            <a:off x="824947" y="237386"/>
            <a:ext cx="7563751" cy="5834385"/>
            <a:chOff x="824947" y="237386"/>
            <a:chExt cx="7563751" cy="58343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5F344AD-93DB-0C5E-15F4-D4218CA1A9E6}"/>
                </a:ext>
              </a:extLst>
            </p:cNvPr>
            <p:cNvSpPr/>
            <p:nvPr/>
          </p:nvSpPr>
          <p:spPr>
            <a:xfrm>
              <a:off x="824948" y="273326"/>
              <a:ext cx="1789043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CDC00C-15A1-EEB2-FC7F-3D80FCDE931C}"/>
                </a:ext>
              </a:extLst>
            </p:cNvPr>
            <p:cNvSpPr/>
            <p:nvPr/>
          </p:nvSpPr>
          <p:spPr>
            <a:xfrm>
              <a:off x="824947" y="3542262"/>
              <a:ext cx="1789043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898512-7D50-7C6D-D8CE-DA5E740A0F06}"/>
                </a:ext>
              </a:extLst>
            </p:cNvPr>
            <p:cNvSpPr/>
            <p:nvPr/>
          </p:nvSpPr>
          <p:spPr>
            <a:xfrm>
              <a:off x="6599655" y="237386"/>
              <a:ext cx="1789043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E7311B-FB35-7FEF-FE0E-197860D521DE}"/>
              </a:ext>
            </a:extLst>
          </p:cNvPr>
          <p:cNvGrpSpPr/>
          <p:nvPr/>
        </p:nvGrpSpPr>
        <p:grpSpPr>
          <a:xfrm>
            <a:off x="2613989" y="237466"/>
            <a:ext cx="8608791" cy="5834385"/>
            <a:chOff x="824946" y="237386"/>
            <a:chExt cx="8513579" cy="583438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764114-525C-2930-9DC4-FF563E541FE8}"/>
                </a:ext>
              </a:extLst>
            </p:cNvPr>
            <p:cNvSpPr/>
            <p:nvPr/>
          </p:nvSpPr>
          <p:spPr>
            <a:xfrm>
              <a:off x="824948" y="273326"/>
              <a:ext cx="2313682" cy="2529509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BB49013-C52C-9AFB-3EEF-887C9E2F0E81}"/>
                </a:ext>
              </a:extLst>
            </p:cNvPr>
            <p:cNvSpPr/>
            <p:nvPr/>
          </p:nvSpPr>
          <p:spPr>
            <a:xfrm>
              <a:off x="824946" y="3542262"/>
              <a:ext cx="2489335" cy="2529509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815810-D8AF-5FC8-0F17-2DFABA8D9573}"/>
                </a:ext>
              </a:extLst>
            </p:cNvPr>
            <p:cNvSpPr/>
            <p:nvPr/>
          </p:nvSpPr>
          <p:spPr>
            <a:xfrm>
              <a:off x="6535788" y="237386"/>
              <a:ext cx="2802737" cy="2529509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B94A572-80BC-1D0E-AF80-99FF754B7CAE}"/>
              </a:ext>
            </a:extLst>
          </p:cNvPr>
          <p:cNvGrpSpPr/>
          <p:nvPr/>
        </p:nvGrpSpPr>
        <p:grpSpPr>
          <a:xfrm>
            <a:off x="4953548" y="197918"/>
            <a:ext cx="6644826" cy="5834385"/>
            <a:chOff x="2767190" y="237386"/>
            <a:chExt cx="6571335" cy="583438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5832E70-7F12-5E46-0FF8-6261D9618C47}"/>
                </a:ext>
              </a:extLst>
            </p:cNvPr>
            <p:cNvSpPr/>
            <p:nvPr/>
          </p:nvSpPr>
          <p:spPr>
            <a:xfrm>
              <a:off x="2767190" y="273326"/>
              <a:ext cx="371440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E13B6E4-A710-A676-91B7-330B02997F3A}"/>
                </a:ext>
              </a:extLst>
            </p:cNvPr>
            <p:cNvSpPr/>
            <p:nvPr/>
          </p:nvSpPr>
          <p:spPr>
            <a:xfrm>
              <a:off x="2909502" y="3542262"/>
              <a:ext cx="625354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15E7398-D88D-F958-E4DF-09C0F098435E}"/>
                </a:ext>
              </a:extLst>
            </p:cNvPr>
            <p:cNvSpPr/>
            <p:nvPr/>
          </p:nvSpPr>
          <p:spPr>
            <a:xfrm>
              <a:off x="8967085" y="237386"/>
              <a:ext cx="371440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5D188F3-7683-0C85-3EC2-EB28F0CBDB5F}"/>
              </a:ext>
            </a:extLst>
          </p:cNvPr>
          <p:cNvGrpSpPr/>
          <p:nvPr/>
        </p:nvGrpSpPr>
        <p:grpSpPr>
          <a:xfrm>
            <a:off x="824946" y="397566"/>
            <a:ext cx="10042198" cy="3518744"/>
            <a:chOff x="824946" y="397566"/>
            <a:chExt cx="10042198" cy="351874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7A0453E-039A-3E59-02EA-EF80048E90C6}"/>
                </a:ext>
              </a:extLst>
            </p:cNvPr>
            <p:cNvSpPr txBox="1"/>
            <p:nvPr/>
          </p:nvSpPr>
          <p:spPr>
            <a:xfrm>
              <a:off x="894521" y="416817"/>
              <a:ext cx="1978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CB balance sheet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FA32B6-9FAF-DE04-47A8-5A187F8A80CD}"/>
                </a:ext>
              </a:extLst>
            </p:cNvPr>
            <p:cNvSpPr txBox="1"/>
            <p:nvPr/>
          </p:nvSpPr>
          <p:spPr>
            <a:xfrm>
              <a:off x="824946" y="3546978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Inflation rate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2DA9F4-E8C0-AC2D-988C-C0FD7E73C83F}"/>
                </a:ext>
              </a:extLst>
            </p:cNvPr>
            <p:cNvSpPr txBox="1"/>
            <p:nvPr/>
          </p:nvSpPr>
          <p:spPr>
            <a:xfrm>
              <a:off x="9578009" y="397566"/>
              <a:ext cx="1289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Policy rate</a:t>
              </a:r>
            </a:p>
          </p:txBody>
        </p: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69EFEAA3-668A-6BBC-CD04-D2BEBB62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2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62DB-37AD-E6DB-2B2F-E00F82D0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QE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AD1F-6734-7F30-1169-B15DE2B475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Resurgence of inflation prompted CBs to raise policy rate.</a:t>
            </a:r>
          </a:p>
          <a:p>
            <a:pPr>
              <a:lnSpc>
                <a:spcPct val="114000"/>
              </a:lnSpc>
            </a:pPr>
            <a:r>
              <a:rPr lang="en-US" dirty="0"/>
              <a:t>Also, attempts to reduce CB balance sheet (quantitative tightening).</a:t>
            </a:r>
          </a:p>
          <a:p>
            <a:pPr>
              <a:lnSpc>
                <a:spcPct val="114000"/>
              </a:lnSpc>
            </a:pPr>
            <a:r>
              <a:rPr lang="en-US" dirty="0"/>
              <a:t>(This is challenging…)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6FB44-013E-308A-A55A-0DC36C6E7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Some CBs now pay positive interest to banks on their reserves.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6C55A-76F8-7DD2-EA64-D727A529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DB856-096E-D716-E6DB-B5103CE11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7" y="3429000"/>
            <a:ext cx="5718112" cy="33481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FB7B08-05B1-7D6E-AFF0-C481BCDA2A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466" y="197918"/>
            <a:ext cx="5695540" cy="33443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E541B1-83A8-B8BE-0C2D-08761DB25D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7" y="197918"/>
            <a:ext cx="5736921" cy="334434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DB1D9D9-4F55-C223-398F-686F3ED41149}"/>
              </a:ext>
            </a:extLst>
          </p:cNvPr>
          <p:cNvGrpSpPr/>
          <p:nvPr/>
        </p:nvGrpSpPr>
        <p:grpSpPr>
          <a:xfrm>
            <a:off x="824947" y="237386"/>
            <a:ext cx="7563751" cy="5834385"/>
            <a:chOff x="824947" y="237386"/>
            <a:chExt cx="7563751" cy="58343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5F344AD-93DB-0C5E-15F4-D4218CA1A9E6}"/>
                </a:ext>
              </a:extLst>
            </p:cNvPr>
            <p:cNvSpPr/>
            <p:nvPr/>
          </p:nvSpPr>
          <p:spPr>
            <a:xfrm>
              <a:off x="824948" y="273326"/>
              <a:ext cx="1789043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CDC00C-15A1-EEB2-FC7F-3D80FCDE931C}"/>
                </a:ext>
              </a:extLst>
            </p:cNvPr>
            <p:cNvSpPr/>
            <p:nvPr/>
          </p:nvSpPr>
          <p:spPr>
            <a:xfrm>
              <a:off x="824947" y="3542262"/>
              <a:ext cx="1789043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898512-7D50-7C6D-D8CE-DA5E740A0F06}"/>
                </a:ext>
              </a:extLst>
            </p:cNvPr>
            <p:cNvSpPr/>
            <p:nvPr/>
          </p:nvSpPr>
          <p:spPr>
            <a:xfrm>
              <a:off x="6599655" y="237386"/>
              <a:ext cx="1789043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E7311B-FB35-7FEF-FE0E-197860D521DE}"/>
              </a:ext>
            </a:extLst>
          </p:cNvPr>
          <p:cNvGrpSpPr/>
          <p:nvPr/>
        </p:nvGrpSpPr>
        <p:grpSpPr>
          <a:xfrm>
            <a:off x="2613989" y="237466"/>
            <a:ext cx="8608791" cy="5834385"/>
            <a:chOff x="824946" y="237386"/>
            <a:chExt cx="8513579" cy="583438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764114-525C-2930-9DC4-FF563E541FE8}"/>
                </a:ext>
              </a:extLst>
            </p:cNvPr>
            <p:cNvSpPr/>
            <p:nvPr/>
          </p:nvSpPr>
          <p:spPr>
            <a:xfrm>
              <a:off x="824948" y="273326"/>
              <a:ext cx="2313682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BB49013-C52C-9AFB-3EEF-887C9E2F0E81}"/>
                </a:ext>
              </a:extLst>
            </p:cNvPr>
            <p:cNvSpPr/>
            <p:nvPr/>
          </p:nvSpPr>
          <p:spPr>
            <a:xfrm>
              <a:off x="824946" y="3542262"/>
              <a:ext cx="2489335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815810-D8AF-5FC8-0F17-2DFABA8D9573}"/>
                </a:ext>
              </a:extLst>
            </p:cNvPr>
            <p:cNvSpPr/>
            <p:nvPr/>
          </p:nvSpPr>
          <p:spPr>
            <a:xfrm>
              <a:off x="6535788" y="237386"/>
              <a:ext cx="2802737" cy="252950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B94A572-80BC-1D0E-AF80-99FF754B7CAE}"/>
              </a:ext>
            </a:extLst>
          </p:cNvPr>
          <p:cNvGrpSpPr/>
          <p:nvPr/>
        </p:nvGrpSpPr>
        <p:grpSpPr>
          <a:xfrm>
            <a:off x="4953548" y="197918"/>
            <a:ext cx="6644826" cy="5834385"/>
            <a:chOff x="2767190" y="237386"/>
            <a:chExt cx="6571335" cy="583438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5832E70-7F12-5E46-0FF8-6261D9618C47}"/>
                </a:ext>
              </a:extLst>
            </p:cNvPr>
            <p:cNvSpPr/>
            <p:nvPr/>
          </p:nvSpPr>
          <p:spPr>
            <a:xfrm>
              <a:off x="2767190" y="273326"/>
              <a:ext cx="371440" cy="2529509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E13B6E4-A710-A676-91B7-330B02997F3A}"/>
                </a:ext>
              </a:extLst>
            </p:cNvPr>
            <p:cNvSpPr/>
            <p:nvPr/>
          </p:nvSpPr>
          <p:spPr>
            <a:xfrm>
              <a:off x="2909502" y="3542262"/>
              <a:ext cx="625354" cy="2529509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15E7398-D88D-F958-E4DF-09C0F098435E}"/>
                </a:ext>
              </a:extLst>
            </p:cNvPr>
            <p:cNvSpPr/>
            <p:nvPr/>
          </p:nvSpPr>
          <p:spPr>
            <a:xfrm>
              <a:off x="8967085" y="237386"/>
              <a:ext cx="371440" cy="2529509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83613A6-962F-867D-419E-526FF56A8472}"/>
              </a:ext>
            </a:extLst>
          </p:cNvPr>
          <p:cNvGrpSpPr/>
          <p:nvPr/>
        </p:nvGrpSpPr>
        <p:grpSpPr>
          <a:xfrm>
            <a:off x="824946" y="397566"/>
            <a:ext cx="10042198" cy="3518744"/>
            <a:chOff x="824946" y="397566"/>
            <a:chExt cx="10042198" cy="351874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AEA343-693A-27B2-E478-528ABC36338D}"/>
                </a:ext>
              </a:extLst>
            </p:cNvPr>
            <p:cNvSpPr txBox="1"/>
            <p:nvPr/>
          </p:nvSpPr>
          <p:spPr>
            <a:xfrm>
              <a:off x="894521" y="416817"/>
              <a:ext cx="1978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CB balance sheet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389F6CB-BED7-4A4A-5A08-EA430610D43D}"/>
                </a:ext>
              </a:extLst>
            </p:cNvPr>
            <p:cNvSpPr txBox="1"/>
            <p:nvPr/>
          </p:nvSpPr>
          <p:spPr>
            <a:xfrm>
              <a:off x="824946" y="3546978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Inflation rate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9796AA5-C522-331B-18DB-7B7B24BE7637}"/>
                </a:ext>
              </a:extLst>
            </p:cNvPr>
            <p:cNvSpPr txBox="1"/>
            <p:nvPr/>
          </p:nvSpPr>
          <p:spPr>
            <a:xfrm>
              <a:off x="9578009" y="397566"/>
              <a:ext cx="1289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Policy rate</a:t>
              </a:r>
            </a:p>
          </p:txBody>
        </p: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F72886A1-B14A-C382-AA64-F9518DA7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4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62DB-37AD-E6DB-2B2F-E00F82D0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is significant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AD1F-6734-7F30-1169-B15DE2B475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Cost depends on size of reserves and level of interest rates.</a:t>
            </a:r>
          </a:p>
          <a:p>
            <a:pPr>
              <a:lnSpc>
                <a:spcPct val="114000"/>
              </a:lnSpc>
            </a:pPr>
            <a:r>
              <a:rPr lang="en-US" dirty="0"/>
              <a:t>Rates in CH are lower than in most places …</a:t>
            </a:r>
          </a:p>
          <a:p>
            <a:pPr>
              <a:lnSpc>
                <a:spcPct val="114000"/>
              </a:lnSpc>
            </a:pPr>
            <a:r>
              <a:rPr lang="en-US" dirty="0"/>
              <a:t>… but SNB’s balance sheet is huge.</a:t>
            </a:r>
            <a:endParaRPr lang="de-C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6FB44-013E-308A-A55A-0DC36C6E7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In the first 6 months of 2023, SNB paid CHF 3.4bn as interest to banks.</a:t>
            </a:r>
          </a:p>
          <a:p>
            <a:pPr>
              <a:lnSpc>
                <a:spcPct val="114000"/>
              </a:lnSpc>
            </a:pPr>
            <a:r>
              <a:rPr lang="de-CH" dirty="0" err="1"/>
              <a:t>Extrapolating</a:t>
            </a:r>
            <a:r>
              <a:rPr lang="de-CH" dirty="0"/>
              <a:t>, </a:t>
            </a:r>
            <a:r>
              <a:rPr lang="de-CH" dirty="0" err="1"/>
              <a:t>this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more</a:t>
            </a:r>
            <a:r>
              <a:rPr lang="de-CH" dirty="0"/>
              <a:t> </a:t>
            </a:r>
            <a:r>
              <a:rPr lang="de-CH" dirty="0" err="1"/>
              <a:t>than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max</a:t>
            </a:r>
            <a:r>
              <a:rPr lang="de-CH" dirty="0"/>
              <a:t> CHF 6bn </a:t>
            </a:r>
            <a:r>
              <a:rPr lang="de-CH" dirty="0" err="1"/>
              <a:t>distributed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govt</a:t>
            </a:r>
            <a:r>
              <a:rPr lang="de-CH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6F41D-0192-AD06-D905-CDA334FB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7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Bahnschrift SemiBold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0A3D1EE-C51C-421D-864C-501759477751}" vid="{3CF7E503-48B9-43FF-80AE-45901B3E3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SNB-Observatory</Template>
  <TotalTime>0</TotalTime>
  <Words>513</Words>
  <Application>Microsoft Office PowerPoint</Application>
  <PresentationFormat>Widescreen</PresentationFormat>
  <Paragraphs>71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Bahnschrift</vt:lpstr>
      <vt:lpstr>Bahnschrift SemiBold</vt:lpstr>
      <vt:lpstr>Calibri</vt:lpstr>
      <vt:lpstr>Office Theme</vt:lpstr>
      <vt:lpstr>PowerPoint Presentation</vt:lpstr>
      <vt:lpstr>Should SNB pay interest to banks?</vt:lpstr>
      <vt:lpstr>The Old Normal</vt:lpstr>
      <vt:lpstr>PowerPoint Presentation</vt:lpstr>
      <vt:lpstr>Quantitative Easing Era</vt:lpstr>
      <vt:lpstr>PowerPoint Presentation</vt:lpstr>
      <vt:lpstr>Post QE</vt:lpstr>
      <vt:lpstr>PowerPoint Presentation</vt:lpstr>
      <vt:lpstr>The cost is significant</vt:lpstr>
      <vt:lpstr>What to do?</vt:lpstr>
      <vt:lpstr>A warning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Yvan Lengwiler</dc:creator>
  <cp:lastModifiedBy>Yvan Lengwiler</cp:lastModifiedBy>
  <cp:revision>15</cp:revision>
  <dcterms:created xsi:type="dcterms:W3CDTF">2023-10-26T15:49:35Z</dcterms:created>
  <dcterms:modified xsi:type="dcterms:W3CDTF">2023-10-30T09:15:00Z</dcterms:modified>
</cp:coreProperties>
</file>