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60" r:id="rId3"/>
    <p:sldId id="264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0F98A5-1A0E-450C-96DD-5E8D8FA67606}" v="1" dt="2024-03-04T14:41:29.4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76" d="100"/>
          <a:sy n="76" d="100"/>
        </p:scale>
        <p:origin x="62" y="3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fan Gerlach" userId="414218e89e797116" providerId="LiveId" clId="{370F98A5-1A0E-450C-96DD-5E8D8FA67606}"/>
    <pc:docChg chg="undo custSel modSld">
      <pc:chgData name="Stefan Gerlach" userId="414218e89e797116" providerId="LiveId" clId="{370F98A5-1A0E-450C-96DD-5E8D8FA67606}" dt="2024-03-04T14:43:59.050" v="523" actId="20577"/>
      <pc:docMkLst>
        <pc:docMk/>
      </pc:docMkLst>
      <pc:sldChg chg="modSp mod">
        <pc:chgData name="Stefan Gerlach" userId="414218e89e797116" providerId="LiveId" clId="{370F98A5-1A0E-450C-96DD-5E8D8FA67606}" dt="2024-03-04T14:43:59.050" v="523" actId="20577"/>
        <pc:sldMkLst>
          <pc:docMk/>
          <pc:sldMk cId="2969145307" sldId="260"/>
        </pc:sldMkLst>
        <pc:spChg chg="mod">
          <ac:chgData name="Stefan Gerlach" userId="414218e89e797116" providerId="LiveId" clId="{370F98A5-1A0E-450C-96DD-5E8D8FA67606}" dt="2024-03-04T14:43:59.050" v="523" actId="20577"/>
          <ac:spMkLst>
            <pc:docMk/>
            <pc:sldMk cId="2969145307" sldId="260"/>
            <ac:spMk id="6" creationId="{00000000-0000-0000-0000-000000000000}"/>
          </ac:spMkLst>
        </pc:spChg>
      </pc:sldChg>
      <pc:sldChg chg="modSp mod">
        <pc:chgData name="Stefan Gerlach" userId="414218e89e797116" providerId="LiveId" clId="{370F98A5-1A0E-450C-96DD-5E8D8FA67606}" dt="2024-03-04T14:39:31.421" v="365" actId="313"/>
        <pc:sldMkLst>
          <pc:docMk/>
          <pc:sldMk cId="1445279366" sldId="262"/>
        </pc:sldMkLst>
        <pc:spChg chg="mod">
          <ac:chgData name="Stefan Gerlach" userId="414218e89e797116" providerId="LiveId" clId="{370F98A5-1A0E-450C-96DD-5E8D8FA67606}" dt="2024-03-04T14:39:31.421" v="365" actId="313"/>
          <ac:spMkLst>
            <pc:docMk/>
            <pc:sldMk cId="1445279366" sldId="262"/>
            <ac:spMk id="6" creationId="{00000000-0000-0000-0000-000000000000}"/>
          </ac:spMkLst>
        </pc:spChg>
      </pc:sldChg>
      <pc:sldChg chg="modSp mod">
        <pc:chgData name="Stefan Gerlach" userId="414218e89e797116" providerId="LiveId" clId="{370F98A5-1A0E-450C-96DD-5E8D8FA67606}" dt="2024-03-04T14:42:18.158" v="438" actId="20577"/>
        <pc:sldMkLst>
          <pc:docMk/>
          <pc:sldMk cId="1081035071" sldId="263"/>
        </pc:sldMkLst>
        <pc:spChg chg="mod">
          <ac:chgData name="Stefan Gerlach" userId="414218e89e797116" providerId="LiveId" clId="{370F98A5-1A0E-450C-96DD-5E8D8FA67606}" dt="2024-03-04T14:42:18.158" v="438" actId="20577"/>
          <ac:spMkLst>
            <pc:docMk/>
            <pc:sldMk cId="1081035071" sldId="263"/>
            <ac:spMk id="6" creationId="{00000000-0000-0000-0000-000000000000}"/>
          </ac:spMkLst>
        </pc:spChg>
      </pc:sldChg>
      <pc:sldChg chg="modSp mod">
        <pc:chgData name="Stefan Gerlach" userId="414218e89e797116" providerId="LiveId" clId="{370F98A5-1A0E-450C-96DD-5E8D8FA67606}" dt="2024-03-04T14:43:22.551" v="492" actId="6549"/>
        <pc:sldMkLst>
          <pc:docMk/>
          <pc:sldMk cId="2208278287" sldId="264"/>
        </pc:sldMkLst>
        <pc:spChg chg="mod">
          <ac:chgData name="Stefan Gerlach" userId="414218e89e797116" providerId="LiveId" clId="{370F98A5-1A0E-450C-96DD-5E8D8FA67606}" dt="2024-03-04T14:43:22.551" v="492" actId="6549"/>
          <ac:spMkLst>
            <pc:docMk/>
            <pc:sldMk cId="2208278287" sldId="264"/>
            <ac:spMk id="2" creationId="{00000000-0000-0000-0000-000000000000}"/>
          </ac:spMkLst>
        </pc:spChg>
        <pc:spChg chg="mod">
          <ac:chgData name="Stefan Gerlach" userId="414218e89e797116" providerId="LiveId" clId="{370F98A5-1A0E-450C-96DD-5E8D8FA67606}" dt="2024-03-04T14:41:39.855" v="415" actId="6549"/>
          <ac:spMkLst>
            <pc:docMk/>
            <pc:sldMk cId="2208278287" sldId="264"/>
            <ac:spMk id="5" creationId="{00000000-0000-0000-0000-000000000000}"/>
          </ac:spMkLst>
        </pc:spChg>
        <pc:spChg chg="mod">
          <ac:chgData name="Stefan Gerlach" userId="414218e89e797116" providerId="LiveId" clId="{370F98A5-1A0E-450C-96DD-5E8D8FA67606}" dt="2024-03-04T14:42:49.184" v="461" actId="27636"/>
          <ac:spMkLst>
            <pc:docMk/>
            <pc:sldMk cId="2208278287" sldId="264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4F758-72BA-454F-91EB-C0EDECE88DF6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32529-E92A-4BAB-87FA-D8FCEAF32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85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1988" y="188913"/>
            <a:ext cx="2227262" cy="12541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92424" y="1094944"/>
            <a:ext cx="5812827" cy="8643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5E38FE-75BF-4DC1-9D27-CF2AC5D0CB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602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4D481-6AA6-4B7E-9BC3-4C76921AD7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4500" y="1522419"/>
            <a:ext cx="8839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01C3A-1396-4298-BE09-EEA791AAB1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4500" y="4002094"/>
            <a:ext cx="88392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C8508-9D4F-4A7C-91B7-D6763E728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E333-4EED-4122-A256-45B17BE4C643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5A11B8-BE40-4464-ACFD-77E92CFC4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742A-C205-4F10-9153-64CF3FFD401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2E77D0F-92BA-4E7C-B856-73914D38BA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9780" y="171013"/>
            <a:ext cx="1214720" cy="1140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996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(no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B0DA4-E6C8-443A-B822-4F4D0F93C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969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4E6B01-C68B-47D9-9ACF-386E3766F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47160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07F973-ABD0-41BA-90D1-C25B0CC9D4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95521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F79E5A-688A-45B4-8354-17E0EA8A6F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47160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0370C0-9063-4ED0-8577-DC33BCD966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95521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5B3EFE-8144-4152-AE5A-89D99BC3D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E333-4EED-4122-A256-45B17BE4C643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2F7ECD-F64E-410D-BF8F-C06021B48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742A-C205-4F10-9153-64CF3FFD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12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E287D-5419-42FC-8A43-6BA869744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BE28E7-7167-43E7-B54E-1AED41A4D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E333-4EED-4122-A256-45B17BE4C643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C245B7-DD24-43FB-9556-732197979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742A-C205-4F10-9153-64CF3FFD401D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E399A3C-C08B-463A-B581-0D2F5C63304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665" y="6110638"/>
            <a:ext cx="649951" cy="61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987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(no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E287D-5419-42FC-8A43-6BA869744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BE28E7-7167-43E7-B54E-1AED41A4D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E333-4EED-4122-A256-45B17BE4C643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C245B7-DD24-43FB-9556-732197979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742A-C205-4F10-9153-64CF3FFD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2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F87A7F-2DB2-468B-B6E5-15D2B87B2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E333-4EED-4122-A256-45B17BE4C643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50F102-A604-4449-9D2D-5E3E82D07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742A-C205-4F10-9153-64CF3FFD401D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B06F19-99C1-430A-8C20-C66892FBB7F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665" y="6110638"/>
            <a:ext cx="649951" cy="61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477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no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F87A7F-2DB2-468B-B6E5-15D2B87B2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E333-4EED-4122-A256-45B17BE4C643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50F102-A604-4449-9D2D-5E3E82D07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742A-C205-4F10-9153-64CF3FFD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7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(no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4D481-6AA6-4B7E-9BC3-4C76921AD7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4500" y="1522419"/>
            <a:ext cx="8839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01C3A-1396-4298-BE09-EEA791AAB1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4500" y="4002094"/>
            <a:ext cx="88392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C8508-9D4F-4A7C-91B7-D6763E728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E333-4EED-4122-A256-45B17BE4C643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5A11B8-BE40-4464-ACFD-77E92CFC4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742A-C205-4F10-9153-64CF3FFD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118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04EBB-0D58-4C88-A56A-42A5F3C43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50D95-9EFF-4D4D-894F-631676289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3427D-F935-47D4-98E0-C563BF570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E333-4EED-4122-A256-45B17BE4C643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42DA7C-9501-4E6E-B592-6B578AFEA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742A-C205-4F10-9153-64CF3FFD401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2E77D0F-92BA-4E7C-B856-73914D38BA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665" y="6110638"/>
            <a:ext cx="649951" cy="61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093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no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04EBB-0D58-4C88-A56A-42A5F3C43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50D95-9EFF-4D4D-894F-631676289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3427D-F935-47D4-98E0-C563BF570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E333-4EED-4122-A256-45B17BE4C643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42DA7C-9501-4E6E-B592-6B578AFEA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742A-C205-4F10-9153-64CF3FFD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77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00AD5-5C36-457A-9B1C-C79E84CCF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421ED5-2C8E-4782-BA06-1CBA54B634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D22F1-23CB-43FE-83CA-A01990A9E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E333-4EED-4122-A256-45B17BE4C643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CCCF4-6992-4790-A5EE-726870CED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742A-C205-4F10-9153-64CF3FFD40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ABDA6CF-9A8C-4636-BF1B-DAF402604D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70630" y="138097"/>
            <a:ext cx="1852332" cy="923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641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(no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00AD5-5C36-457A-9B1C-C79E84CCF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421ED5-2C8E-4782-BA06-1CBA54B634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D22F1-23CB-43FE-83CA-A01990A9E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E333-4EED-4122-A256-45B17BE4C643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CCCF4-6992-4790-A5EE-726870CED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742A-C205-4F10-9153-64CF3FFD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50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8C84B-E8F8-4168-88F4-68842C9F8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CDB05-3B4C-4855-88DC-202591E6B8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06543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52CCE8-EEF3-489E-A770-29395C7AE7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06543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6F20CC-5590-4977-98C6-8797092EC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E333-4EED-4122-A256-45B17BE4C643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34066C-E5AB-48E8-A840-EBA2CFA38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742A-C205-4F10-9153-64CF3FFD40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C8CA613-BBC5-4398-A088-46B9299870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665" y="6110638"/>
            <a:ext cx="649951" cy="61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711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no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8C84B-E8F8-4168-88F4-68842C9F8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CDB05-3B4C-4855-88DC-202591E6B8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06543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52CCE8-EEF3-489E-A770-29395C7AE7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06543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6F20CC-5590-4977-98C6-8797092EC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E333-4EED-4122-A256-45B17BE4C643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34066C-E5AB-48E8-A840-EBA2CFA38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742A-C205-4F10-9153-64CF3FFD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586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B0DA4-E6C8-443A-B822-4F4D0F93C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969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4E6B01-C68B-47D9-9ACF-386E3766F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47160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07F973-ABD0-41BA-90D1-C25B0CC9D4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95521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F79E5A-688A-45B4-8354-17E0EA8A6F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47160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0370C0-9063-4ED0-8577-DC33BCD966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95521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5B3EFE-8144-4152-AE5A-89D99BC3D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E333-4EED-4122-A256-45B17BE4C643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2F7ECD-F64E-410D-BF8F-C06021B48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742A-C205-4F10-9153-64CF3FFD401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C18C53-3E1D-46F1-ADC1-4B72468E7A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665" y="6110638"/>
            <a:ext cx="649951" cy="61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996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30647F-C262-4390-921E-2FEAC423C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5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B1733B-A180-4B84-93E0-E548EB8A7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8273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402D5-2B27-4BCD-935E-27BCA7F74C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9C2FE333-4EED-4122-A256-45B17BE4C643}" type="datetimeFigureOut">
              <a:rPr lang="en-US" smtClean="0"/>
              <a:pPr algn="r"/>
              <a:t>3/4/2024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0E514-BB08-42AF-81C1-F9E6AB99EF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632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0742A-C205-4F10-9153-64CF3FFD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58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60" r:id="rId4"/>
    <p:sldLayoutId id="2147483651" r:id="rId5"/>
    <p:sldLayoutId id="2147483664" r:id="rId6"/>
    <p:sldLayoutId id="2147483652" r:id="rId7"/>
    <p:sldLayoutId id="2147483665" r:id="rId8"/>
    <p:sldLayoutId id="2147483653" r:id="rId9"/>
    <p:sldLayoutId id="2147483666" r:id="rId10"/>
    <p:sldLayoutId id="2147483654" r:id="rId11"/>
    <p:sldLayoutId id="2147483661" r:id="rId12"/>
    <p:sldLayoutId id="2147483655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9CAAC18-7ECE-4D3D-8479-6D82E080AEC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331CF87-4183-4C58-B558-19F269D9E89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6" t="4745" r="1928" b="4041"/>
          <a:stretch/>
        </p:blipFill>
        <p:spPr>
          <a:xfrm>
            <a:off x="2334638" y="1620668"/>
            <a:ext cx="7944256" cy="3975372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1070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back : inflation record</a:t>
            </a:r>
            <a:endParaRPr lang="de-CH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Inflation record is better than most other central banks.</a:t>
            </a:r>
          </a:p>
          <a:p>
            <a:r>
              <a:rPr lang="en-US" dirty="0"/>
              <a:t>Although inflation was long hovering around 0%, often below target. </a:t>
            </a:r>
          </a:p>
          <a:p>
            <a:r>
              <a:rPr lang="en-US" dirty="0"/>
              <a:t>SNB acted quickly after the recent surge of inflation.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532" y="1724635"/>
            <a:ext cx="5506497" cy="3058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9145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 banking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  <a:r>
              <a:rPr lang="en-US" dirty="0"/>
              <a:t> Monetary Policy</a:t>
            </a:r>
            <a:endParaRPr lang="de-CH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838200" y="1598592"/>
            <a:ext cx="5181600" cy="468293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dirty="0"/>
              <a:t>Need a balance between the interests of the SNB and those of the public at large. 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dirty="0"/>
              <a:t>Example: accumulate capital at the expense of profit distribution.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dirty="0"/>
              <a:t>Too conservative attitude towards emergency liquidity provision.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6172200" y="1598592"/>
            <a:ext cx="5181600" cy="468293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dirty="0" smtClean="0"/>
              <a:t>Gender </a:t>
            </a:r>
            <a:r>
              <a:rPr lang="en-US" dirty="0"/>
              <a:t>gap: women are about 1/3 of the staff and get about 1/6 of the promotions to the senior staff</a:t>
            </a:r>
            <a:r>
              <a:rPr lang="en-US" dirty="0" smtClean="0"/>
              <a:t>.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dirty="0"/>
              <a:t>SNB opaque which makes it difficult to hold it accountable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78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forward : new member</a:t>
            </a:r>
            <a:endParaRPr lang="de-CH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838200" y="1733765"/>
            <a:ext cx="5181600" cy="4351338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Board is comparatively inexperienced and lack “gravitas.”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New </a:t>
            </a:r>
            <a:r>
              <a:rPr lang="en-US" dirty="0"/>
              <a:t>member should expand range of competencies beyond experience gained at the SNB</a:t>
            </a:r>
            <a:r>
              <a:rPr lang="en-US" dirty="0" smtClean="0"/>
              <a:t>.</a:t>
            </a:r>
          </a:p>
          <a:p>
            <a:pPr>
              <a:lnSpc>
                <a:spcPct val="110000"/>
              </a:lnSpc>
            </a:pPr>
            <a:r>
              <a:rPr lang="en-US" dirty="0"/>
              <a:t>Time to return to the                       2-outsiders, 1-insider formula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172200" y="1733765"/>
            <a:ext cx="5181600" cy="4351338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Presidency </a:t>
            </a:r>
            <a:r>
              <a:rPr lang="en-US" dirty="0"/>
              <a:t>should be decided after new member is known. No automatic right of succession.</a:t>
            </a:r>
            <a:endParaRPr lang="de-CH" dirty="0"/>
          </a:p>
          <a:p>
            <a:pPr>
              <a:lnSpc>
                <a:spcPct val="11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279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forward : medium term</a:t>
            </a:r>
            <a:endParaRPr lang="de-CH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838200" y="1606543"/>
            <a:ext cx="5181600" cy="4663628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2400" dirty="0"/>
              <a:t>Enlargement of board would offer possibility for members with a broader set of experiences.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Monetary policy committee (separation of management from policy decisions) desirable.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/>
              <a:t>Bank Council too weak and unable to challenge SNB management. </a:t>
            </a:r>
          </a:p>
        </p:txBody>
      </p:sp>
      <p:pic>
        <p:nvPicPr>
          <p:cNvPr id="8" name="Content Placeholder 7"/>
          <p:cNvPicPr>
            <a:picLocks noGrp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" t="2272" r="3572" b="1"/>
          <a:stretch/>
        </p:blipFill>
        <p:spPr bwMode="auto">
          <a:xfrm>
            <a:off x="6816737" y="1606550"/>
            <a:ext cx="3892526" cy="435133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568602" y="6073774"/>
            <a:ext cx="238879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Number of voting members</a:t>
            </a:r>
          </a:p>
          <a:p>
            <a:r>
              <a:rPr lang="en-US" sz="1200" dirty="0"/>
              <a:t>-&gt; see our Governance report</a:t>
            </a:r>
            <a:endParaRPr lang="de-CH" sz="1200" dirty="0"/>
          </a:p>
        </p:txBody>
      </p:sp>
    </p:spTree>
    <p:extLst>
      <p:ext uri="{BB962C8B-B14F-4D97-AF65-F5344CB8AC3E}">
        <p14:creationId xmlns:p14="http://schemas.microsoft.com/office/powerpoint/2010/main" val="1081035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Bahnschrift SemiBold"/>
        <a:ea typeface=""/>
        <a:cs typeface=""/>
      </a:majorFont>
      <a:minorFont>
        <a:latin typeface="Bahnschrif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14F1A3C-4BC7-46C0-8D7D-9EFB801F1B33}" vid="{36244554-6FC3-4DDD-9A9E-2EA826B47E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SNB-Observatory</Template>
  <TotalTime>0</TotalTime>
  <Words>219</Words>
  <Application>Microsoft Office PowerPoint</Application>
  <PresentationFormat>Widescreen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Bahnschrift</vt:lpstr>
      <vt:lpstr>Bahnschrift SemiBold</vt:lpstr>
      <vt:lpstr>Calibri</vt:lpstr>
      <vt:lpstr>Times New Roman</vt:lpstr>
      <vt:lpstr>Office Theme</vt:lpstr>
      <vt:lpstr>PowerPoint Presentation</vt:lpstr>
      <vt:lpstr>Looking back : inflation record</vt:lpstr>
      <vt:lpstr>Central banking ≠ Monetary Policy</vt:lpstr>
      <vt:lpstr>Looking forward : new member</vt:lpstr>
      <vt:lpstr>Looking forward : medium term</vt:lpstr>
    </vt:vector>
  </TitlesOfParts>
  <Company>Universität Basel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Yvan Lengwiler</dc:creator>
  <cp:lastModifiedBy>Yvan Lengwiler</cp:lastModifiedBy>
  <cp:revision>12</cp:revision>
  <dcterms:created xsi:type="dcterms:W3CDTF">2024-03-04T11:27:46Z</dcterms:created>
  <dcterms:modified xsi:type="dcterms:W3CDTF">2024-03-04T15:04:33Z</dcterms:modified>
</cp:coreProperties>
</file>