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5" r:id="rId3"/>
    <p:sldId id="262" r:id="rId4"/>
    <p:sldId id="266" r:id="rId5"/>
    <p:sldId id="267" r:id="rId6"/>
    <p:sldId id="268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4F758-72BA-454F-91EB-C0EDECE88DF6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32529-E92A-4BAB-87FA-D8FCEAF3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1988" y="188913"/>
            <a:ext cx="2227262" cy="125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424" y="1094944"/>
            <a:ext cx="5812827" cy="8643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38FE-75BF-4DC1-9D27-CF2AC5D0CB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D481-6AA6-4B7E-9BC3-4C76921AD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522419"/>
            <a:ext cx="8839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01C3A-1396-4298-BE09-EEA791AAB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002094"/>
            <a:ext cx="8839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C8508-9D4F-4A7C-91B7-D6763E72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A11B8-BE40-4464-ACFD-77E92CFC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77D0F-92BA-4E7C-B856-73914D38B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80" y="171013"/>
            <a:ext cx="1214720" cy="11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9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0DA4-E6C8-443A-B822-4F4D0F93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96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6B01-C68B-47D9-9ACF-386E3766F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160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7F973-ABD0-41BA-90D1-C25B0CC9D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5521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79E5A-688A-45B4-8354-17E0EA8A6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160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370C0-9063-4ED0-8577-DC33BCD96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552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B3EFE-8144-4152-AE5A-89D99BC3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F7ECD-F64E-410D-BF8F-C06021B4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287D-5419-42FC-8A43-6BA86974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E28E7-7167-43E7-B54E-1AED41A4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245B7-DD24-43FB-9556-73219797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99A3C-C08B-463A-B581-0D2F5C633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665" y="6110638"/>
            <a:ext cx="649951" cy="6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7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287D-5419-42FC-8A43-6BA86974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E28E7-7167-43E7-B54E-1AED41A4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245B7-DD24-43FB-9556-73219797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2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87A7F-2DB2-468B-B6E5-15D2B87B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0F102-A604-4449-9D2D-5E3E82D0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06F19-99C1-430A-8C20-C66892FBB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665" y="6110638"/>
            <a:ext cx="649951" cy="6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7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87A7F-2DB2-468B-B6E5-15D2B87B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0F102-A604-4449-9D2D-5E3E82D0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7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D481-6AA6-4B7E-9BC3-4C76921AD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522419"/>
            <a:ext cx="8839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01C3A-1396-4298-BE09-EEA791AAB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002094"/>
            <a:ext cx="8839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C8508-9D4F-4A7C-91B7-D6763E72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A11B8-BE40-4464-ACFD-77E92CFC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4EBB-0D58-4C88-A56A-42A5F3C4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0D95-9EFF-4D4D-894F-63167628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3427D-F935-47D4-98E0-C563BF57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2DA7C-9501-4E6E-B592-6B578AFE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77D0F-92BA-4E7C-B856-73914D38B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665" y="6110638"/>
            <a:ext cx="649951" cy="6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9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4EBB-0D58-4C88-A56A-42A5F3C4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0D95-9EFF-4D4D-894F-63167628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3427D-F935-47D4-98E0-C563BF57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2DA7C-9501-4E6E-B592-6B578AFE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0AD5-5C36-457A-9B1C-C79E84C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21ED5-2C8E-4782-BA06-1CBA54B63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22F1-23CB-43FE-83CA-A01990A9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CCF4-6992-4790-A5EE-726870CE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DA6CF-9A8C-4636-BF1B-DAF402604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0630" y="138097"/>
            <a:ext cx="1852332" cy="9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0AD5-5C36-457A-9B1C-C79E84C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21ED5-2C8E-4782-BA06-1CBA54B63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22F1-23CB-43FE-83CA-A01990A9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CCF4-6992-4790-A5EE-726870CE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5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C84B-E8F8-4168-88F4-68842C9F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DB05-3B4C-4855-88DC-202591E6B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654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2CCE8-EEF3-489E-A770-29395C7AE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654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F20CC-5590-4977-98C6-8797092E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066C-E5AB-48E8-A840-EBA2CFA3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CA613-BBC5-4398-A088-46B929987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665" y="6110638"/>
            <a:ext cx="649951" cy="6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1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C84B-E8F8-4168-88F4-68842C9F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DB05-3B4C-4855-88DC-202591E6B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654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2CCE8-EEF3-489E-A770-29395C7AE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654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F20CC-5590-4977-98C6-8797092E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066C-E5AB-48E8-A840-EBA2CFA3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0DA4-E6C8-443A-B822-4F4D0F93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96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6B01-C68B-47D9-9ACF-386E3766F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160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7F973-ABD0-41BA-90D1-C25B0CC9D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5521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79E5A-688A-45B4-8354-17E0EA8A6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160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370C0-9063-4ED0-8577-DC33BCD96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552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B3EFE-8144-4152-AE5A-89D99BC3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333-4EED-4122-A256-45B17BE4C643}" type="datetimeFigureOut">
              <a:rPr lang="en-US" smtClean="0"/>
              <a:t>2025-08-18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F7ECD-F64E-410D-BF8F-C06021B4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C18C53-3E1D-46F1-ADC1-4B72468E7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665" y="6110638"/>
            <a:ext cx="649951" cy="6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0647F-C262-4390-921E-2FEAC423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1733B-A180-4B84-93E0-E548EB8A7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27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02D5-2B27-4BCD-935E-27BCA7F74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C2FE333-4EED-4122-A256-45B17BE4C643}" type="datetimeFigureOut">
              <a:rPr lang="en-US" smtClean="0"/>
              <a:pPr algn="r"/>
              <a:t>2025-08-18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E514-BB08-42AF-81C1-F9E6AB99E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742A-C205-4F10-9153-64CF3FFD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5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1" r:id="rId5"/>
    <p:sldLayoutId id="2147483664" r:id="rId6"/>
    <p:sldLayoutId id="2147483652" r:id="rId7"/>
    <p:sldLayoutId id="2147483665" r:id="rId8"/>
    <p:sldLayoutId id="2147483653" r:id="rId9"/>
    <p:sldLayoutId id="2147483666" r:id="rId10"/>
    <p:sldLayoutId id="2147483654" r:id="rId11"/>
    <p:sldLayoutId id="2147483661" r:id="rId12"/>
    <p:sldLayoutId id="2147483655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CAAC18-7ECE-4D3D-8479-6D82E080AE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1CF87-4183-4C58-B558-19F269D9E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4745" r="1928" b="4041"/>
          <a:stretch/>
        </p:blipFill>
        <p:spPr>
          <a:xfrm>
            <a:off x="2334638" y="1620668"/>
            <a:ext cx="7944256" cy="39753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07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706" y="786195"/>
            <a:ext cx="10515600" cy="2021014"/>
          </a:xfrm>
        </p:spPr>
        <p:txBody>
          <a:bodyPr anchor="ctr"/>
          <a:lstStyle/>
          <a:p>
            <a:r>
              <a:rPr lang="en-US" dirty="0">
                <a:latin typeface="Bahnschrift SemiBold SemiConden" panose="020B0502040204020203" pitchFamily="34" charset="0"/>
              </a:rPr>
              <a:t>Trump’s tariffs:</a:t>
            </a:r>
            <a:br>
              <a:rPr lang="en-US" dirty="0">
                <a:latin typeface="Bahnschrift SemiBold SemiConden" panose="020B0502040204020203" pitchFamily="34" charset="0"/>
              </a:rPr>
            </a:br>
            <a:r>
              <a:rPr lang="en-US" dirty="0">
                <a:latin typeface="Bahnschrift SemiBold SemiConden" panose="020B0502040204020203" pitchFamily="34" charset="0"/>
              </a:rPr>
              <a:t>What role for the SNB?</a:t>
            </a:r>
            <a:endParaRPr lang="de-CH" dirty="0">
              <a:latin typeface="Bahnschrift SemiBold SemiConden" panose="020B0502040204020203" pitchFamily="34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6" y="2934862"/>
            <a:ext cx="5410655" cy="32647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916" r="4410"/>
          <a:stretch/>
        </p:blipFill>
        <p:spPr>
          <a:xfrm>
            <a:off x="6574536" y="2934862"/>
            <a:ext cx="5084064" cy="32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0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vs FX: Two cases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4000"/>
              </a:lnSpc>
            </a:pPr>
            <a:r>
              <a:rPr lang="en-US" dirty="0"/>
              <a:t>Full offset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Devaluing CHF by 39% would keep US import price after tariffs unchanged.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CH exports to other countries would be cheaper.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CH imports would be 39% more expensive.</a:t>
            </a:r>
          </a:p>
          <a:p>
            <a:pPr>
              <a:lnSpc>
                <a:spcPct val="124000"/>
              </a:lnSpc>
            </a:pPr>
            <a:r>
              <a:rPr lang="en-US" dirty="0"/>
              <a:t>Partial offset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US-share of Swiss exports in 17%. Devalue by 17% x 39% = 6.5%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Still a large number with little effect in the US</a:t>
            </a:r>
          </a:p>
          <a:p>
            <a:pPr>
              <a:lnSpc>
                <a:spcPct val="124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75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or should the SNB do?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If economy cools down and inflation declines, it will have to be more expansionary (</a:t>
            </a:r>
            <a:r>
              <a:rPr lang="en-US" sz="2400" dirty="0" err="1"/>
              <a:t>neg</a:t>
            </a:r>
            <a:r>
              <a:rPr lang="en-US" sz="2400" dirty="0"/>
              <a:t> rates, interventions).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Even if that does not happen, SNB might be able to support a declining CHF.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Design a substantial depreciation is difficult because: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SNB balance sheet would become even larger.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Danger of being accused of currency manipulation (with consequences).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SWF could help isolate SNB from this critique.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Possible that FX operations would be better accepted if done my SWF instead of central bank.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26082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1BEB-30D0-6936-1E85-895FA269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0" y="2425745"/>
            <a:ext cx="10515600" cy="2021563"/>
          </a:xfrm>
        </p:spPr>
        <p:txBody>
          <a:bodyPr/>
          <a:lstStyle/>
          <a:p>
            <a:pPr algn="ctr"/>
            <a:r>
              <a:rPr lang="en-US" dirty="0"/>
              <a:t>No attractive option</a:t>
            </a:r>
          </a:p>
        </p:txBody>
      </p:sp>
    </p:spTree>
    <p:extLst>
      <p:ext uri="{BB962C8B-B14F-4D97-AF65-F5344CB8AC3E}">
        <p14:creationId xmlns:p14="http://schemas.microsoft.com/office/powerpoint/2010/main" val="358477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1BEB-30D0-6936-1E85-895FA269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0" y="2425745"/>
            <a:ext cx="10515600" cy="2021563"/>
          </a:xfrm>
        </p:spPr>
        <p:txBody>
          <a:bodyPr/>
          <a:lstStyle/>
          <a:p>
            <a:pPr algn="ctr"/>
            <a:r>
              <a:rPr lang="en-US" dirty="0" smtClean="0"/>
              <a:t>(additional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3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tariff rates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672072" y="1835143"/>
            <a:ext cx="4593336" cy="3734384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8000" b="1" dirty="0"/>
              <a:t>39%</a:t>
            </a:r>
          </a:p>
          <a:p>
            <a:pPr marL="0" indent="0" algn="ctr">
              <a:buNone/>
            </a:pPr>
            <a:r>
              <a:rPr lang="en-US" sz="4800" dirty="0"/>
              <a:t>or more ...</a:t>
            </a:r>
          </a:p>
          <a:p>
            <a:pPr marL="0" indent="0" algn="ctr">
              <a:buNone/>
            </a:pPr>
            <a:r>
              <a:rPr lang="en-US" sz="4800" dirty="0"/>
              <a:t> or less …</a:t>
            </a:r>
          </a:p>
          <a:p>
            <a:pPr marL="0" indent="0" algn="ctr">
              <a:buNone/>
            </a:pPr>
            <a:r>
              <a:rPr lang="en-US" sz="4800" dirty="0"/>
              <a:t>and on what ?</a:t>
            </a:r>
            <a:endParaRPr lang="de-CH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1901647"/>
            <a:ext cx="5181600" cy="373438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CH-US trade balance dominated by pharmaceuticals and gold.</a:t>
            </a:r>
            <a:endParaRPr lang="de-CH" sz="2400" dirty="0"/>
          </a:p>
          <a:p>
            <a:pPr>
              <a:lnSpc>
                <a:spcPct val="114000"/>
              </a:lnSpc>
            </a:pPr>
            <a:r>
              <a:rPr lang="en-US" sz="2400" dirty="0"/>
              <a:t>In a highly globalized world, bilateral trade balances are not very informative …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… but they seem to guide the US tariffs anyway.</a:t>
            </a:r>
          </a:p>
        </p:txBody>
      </p:sp>
    </p:spTree>
    <p:extLst>
      <p:ext uri="{BB962C8B-B14F-4D97-AF65-F5344CB8AC3E}">
        <p14:creationId xmlns:p14="http://schemas.microsoft.com/office/powerpoint/2010/main" val="89892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Pharmaceuticals: more uncertainty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543"/>
            <a:ext cx="5080462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Trump has threatened escalating tariffs on pharmaceutical goods to force lower prices for US customers.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In 2023, CH pharma exports to USA account for 3.5% of CH GDP.</a:t>
            </a:r>
            <a:endParaRPr lang="de-CH" sz="2400" dirty="0"/>
          </a:p>
          <a:p>
            <a:pPr>
              <a:lnSpc>
                <a:spcPct val="114000"/>
              </a:lnSpc>
            </a:pPr>
            <a:r>
              <a:rPr lang="en-US" sz="2400" dirty="0"/>
              <a:t>This could hurt Swiss business cycle.</a:t>
            </a:r>
            <a:endParaRPr lang="de-CH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0894" y="1606543"/>
            <a:ext cx="5121084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9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ahnschrift SemiBold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4F1A3C-4BC7-46C0-8D7D-9EFB801F1B33}" vid="{36244554-6FC3-4DDD-9A9E-2EA826B47E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SNB-Observatory</Template>
  <TotalTime>0</TotalTime>
  <Words>279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Bahnschrift</vt:lpstr>
      <vt:lpstr>Bahnschrift SemiBold</vt:lpstr>
      <vt:lpstr>Bahnschrift SemiBold SemiConden</vt:lpstr>
      <vt:lpstr>Calibri</vt:lpstr>
      <vt:lpstr>Office Theme</vt:lpstr>
      <vt:lpstr>PowerPoint Presentation</vt:lpstr>
      <vt:lpstr>Trump’s tariffs: What role for the SNB?</vt:lpstr>
      <vt:lpstr>Tariffs vs FX: Two cases</vt:lpstr>
      <vt:lpstr>What can or should the SNB do?</vt:lpstr>
      <vt:lpstr>No attractive option</vt:lpstr>
      <vt:lpstr>(additional slides)</vt:lpstr>
      <vt:lpstr>Random tariff rates</vt:lpstr>
      <vt:lpstr>Pharmaceuticals: more uncertainty</vt:lpstr>
    </vt:vector>
  </TitlesOfParts>
  <Company>Universität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Yvan Lengwiler</dc:creator>
  <cp:lastModifiedBy>Yvan Lengwiler</cp:lastModifiedBy>
  <cp:revision>27</cp:revision>
  <dcterms:created xsi:type="dcterms:W3CDTF">2025-08-18T07:06:24Z</dcterms:created>
  <dcterms:modified xsi:type="dcterms:W3CDTF">2025-08-18T16:05:32Z</dcterms:modified>
</cp:coreProperties>
</file>